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3"/>
  </p:notesMasterIdLst>
  <p:sldIdLst>
    <p:sldId id="256" r:id="rId2"/>
    <p:sldId id="1266" r:id="rId3"/>
    <p:sldId id="1632" r:id="rId4"/>
    <p:sldId id="1636" r:id="rId5"/>
    <p:sldId id="1638" r:id="rId6"/>
    <p:sldId id="1637" r:id="rId7"/>
    <p:sldId id="1287" r:id="rId8"/>
    <p:sldId id="1285" r:id="rId9"/>
    <p:sldId id="1298" r:id="rId10"/>
    <p:sldId id="1300" r:id="rId11"/>
    <p:sldId id="164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ie McArtney-Chrisp" initials="RM" lastIdx="29" clrIdx="0">
    <p:extLst>
      <p:ext uri="{19B8F6BF-5375-455C-9EA6-DF929625EA0E}">
        <p15:presenceInfo xmlns:p15="http://schemas.microsoft.com/office/powerpoint/2012/main" userId="S::Rosie.McArtney-Chrisp@leicester.gov.uk::64d5630f-457c-4cef-be99-21458c8622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FF66FF"/>
    <a:srgbClr val="F0DEEE"/>
    <a:srgbClr val="F8C300"/>
    <a:srgbClr val="13909D"/>
    <a:srgbClr val="1E5CB8"/>
    <a:srgbClr val="8817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autoAdjust="0"/>
    <p:restoredTop sz="70084" autoAdjust="0"/>
  </p:normalViewPr>
  <p:slideViewPr>
    <p:cSldViewPr snapToGrid="0">
      <p:cViewPr varScale="1">
        <p:scale>
          <a:sx n="80" d="100"/>
          <a:sy n="80" d="100"/>
        </p:scale>
        <p:origin x="942" y="60"/>
      </p:cViewPr>
      <p:guideLst/>
    </p:cSldViewPr>
  </p:slideViewPr>
  <p:notesTextViewPr>
    <p:cViewPr>
      <p:scale>
        <a:sx n="85" d="100"/>
        <a:sy n="8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8FA5D4-979B-4CA9-B434-B82E81BE4ACD}" type="datetimeFigureOut">
              <a:rPr lang="en-GB" smtClean="0"/>
              <a:t>23/02/2022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3C1762-8D27-45E9-8E35-08A0441A5005}" type="slidenum">
              <a:rPr lang="en-GB" smtClean="0"/>
              <a:t>‹#›</a:t>
            </a:fld>
            <a:endParaRPr lang="en-GB"/>
          </a:p>
        </p:txBody>
      </p:sp>
    </p:spTree>
    <p:extLst>
      <p:ext uri="{BB962C8B-B14F-4D97-AF65-F5344CB8AC3E}">
        <p14:creationId xmlns:p14="http://schemas.microsoft.com/office/powerpoint/2010/main" val="2990758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This Template has been designed to use along side the 10 Step Transformation process, a place to store the evidence collected and conclusions reached.</a:t>
            </a:r>
          </a:p>
          <a:p>
            <a:pPr marL="171450" indent="-171450">
              <a:buFont typeface="Arial" panose="020B0604020202020204" pitchFamily="34" charset="0"/>
              <a:buChar char="•"/>
            </a:pPr>
            <a:r>
              <a:rPr lang="en-GB" dirty="0"/>
              <a:t>The first half of the template is designed to be shared with key stakeholders, the second half is made up of working documents you will use to manage careers education in your school</a:t>
            </a:r>
          </a:p>
          <a:p>
            <a:pPr marL="171450" indent="-171450">
              <a:buFont typeface="Arial" panose="020B0604020202020204" pitchFamily="34" charset="0"/>
              <a:buChar char="•"/>
            </a:pPr>
            <a:endParaRPr lang="en-GB" dirty="0"/>
          </a:p>
          <a:p>
            <a:pPr marL="0" indent="0">
              <a:buFontTx/>
              <a:buNone/>
            </a:pPr>
            <a:r>
              <a:rPr lang="en-GB" b="1" dirty="0"/>
              <a:t>Design Notes:</a:t>
            </a:r>
          </a:p>
          <a:p>
            <a:pPr marL="171450" indent="-171450">
              <a:buFont typeface="Arial" panose="020B0604020202020204" pitchFamily="34" charset="0"/>
              <a:buChar char="•"/>
            </a:pPr>
            <a:r>
              <a:rPr lang="en-GB" dirty="0"/>
              <a:t>Add your school colours, logo and strapline to personalise the presentation by going to the design tab and pressing the arrow that appears underneath the 4 blocks on the right, you can then select a colour theme and it will be applied across the main colours in the design</a:t>
            </a:r>
          </a:p>
        </p:txBody>
      </p:sp>
      <p:sp>
        <p:nvSpPr>
          <p:cNvPr id="4" name="Slide Number Placeholder 3"/>
          <p:cNvSpPr>
            <a:spLocks noGrp="1"/>
          </p:cNvSpPr>
          <p:nvPr>
            <p:ph type="sldNum" sz="quarter" idx="5"/>
          </p:nvPr>
        </p:nvSpPr>
        <p:spPr/>
        <p:txBody>
          <a:bodyPr/>
          <a:lstStyle/>
          <a:p>
            <a:fld id="{2C3C1762-8D27-45E9-8E35-08A0441A5005}" type="slidenum">
              <a:rPr lang="en-GB" smtClean="0"/>
              <a:t>1</a:t>
            </a:fld>
            <a:endParaRPr lang="en-GB"/>
          </a:p>
        </p:txBody>
      </p:sp>
    </p:spTree>
    <p:extLst>
      <p:ext uri="{BB962C8B-B14F-4D97-AF65-F5344CB8AC3E}">
        <p14:creationId xmlns:p14="http://schemas.microsoft.com/office/powerpoint/2010/main" val="503120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50000"/>
              </a:lnSpc>
              <a:buFont typeface="Arial" panose="020B0604020202020204" pitchFamily="34" charset="0"/>
              <a:buChar char="•"/>
            </a:pPr>
            <a:r>
              <a:rPr lang="en-GB" dirty="0"/>
              <a:t>The purpose of this section is to summarise the most significant findings from the process of gathering evidence. These findings will underpin and influence the vision and objectives. The full set of evidence gathered will be found in the appendix. </a:t>
            </a:r>
          </a:p>
          <a:p>
            <a:pPr marL="171450" indent="-171450">
              <a:lnSpc>
                <a:spcPct val="150000"/>
              </a:lnSpc>
              <a:buFont typeface="Arial" panose="020B0604020202020204" pitchFamily="34" charset="0"/>
              <a:buChar char="•"/>
            </a:pPr>
            <a:r>
              <a:rPr lang="en-GB" dirty="0"/>
              <a:t>Current careers activity programme – summarise the good aspects and the weaker parts, what is working well and what’s missing?</a:t>
            </a:r>
          </a:p>
          <a:p>
            <a:pPr marL="171450" indent="-171450">
              <a:lnSpc>
                <a:spcPct val="150000"/>
              </a:lnSpc>
              <a:buFont typeface="Arial" panose="020B0604020202020204" pitchFamily="34" charset="0"/>
              <a:buChar char="•"/>
            </a:pPr>
            <a:r>
              <a:rPr lang="en-GB" dirty="0"/>
              <a:t>Views from Stakeholders – summarise views and comments collected through consultation.</a:t>
            </a:r>
          </a:p>
          <a:p>
            <a:pPr marL="171450" indent="-171450">
              <a:lnSpc>
                <a:spcPct val="150000"/>
              </a:lnSpc>
              <a:buFont typeface="Arial" panose="020B0604020202020204" pitchFamily="34" charset="0"/>
              <a:buChar char="•"/>
            </a:pPr>
            <a:r>
              <a:rPr lang="en-GB" dirty="0"/>
              <a:t>School Website – Key points raised following an audit of the website.</a:t>
            </a:r>
          </a:p>
          <a:p>
            <a:pPr marL="171450" indent="-171450">
              <a:lnSpc>
                <a:spcPct val="150000"/>
              </a:lnSpc>
              <a:buFont typeface="Arial" panose="020B0604020202020204" pitchFamily="34" charset="0"/>
              <a:buChar char="•"/>
            </a:pPr>
            <a:r>
              <a:rPr lang="en-GB" dirty="0"/>
              <a:t>Existing employer contact list and relationships.</a:t>
            </a:r>
          </a:p>
          <a:p>
            <a:pPr marL="171450" indent="-171450">
              <a:buFont typeface="Arial" panose="020B0604020202020204" pitchFamily="34" charset="0"/>
              <a:buChar char="•"/>
            </a:pPr>
            <a:r>
              <a:rPr lang="en-GB" dirty="0"/>
              <a:t>School Improvement plan – what areas of the SIP can be meaningfully linked with the careers strategy.</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2C3C1762-8D27-45E9-8E35-08A0441A5005}" type="slidenum">
              <a:rPr lang="en-GB" smtClean="0"/>
              <a:t>11</a:t>
            </a:fld>
            <a:endParaRPr lang="en-GB"/>
          </a:p>
        </p:txBody>
      </p:sp>
    </p:spTree>
    <p:extLst>
      <p:ext uri="{BB962C8B-B14F-4D97-AF65-F5344CB8AC3E}">
        <p14:creationId xmlns:p14="http://schemas.microsoft.com/office/powerpoint/2010/main" val="3721143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3C1762-8D27-45E9-8E35-08A0441A5005}" type="slidenum">
              <a:rPr lang="en-GB" smtClean="0"/>
              <a:t>2</a:t>
            </a:fld>
            <a:endParaRPr lang="en-GB"/>
          </a:p>
        </p:txBody>
      </p:sp>
    </p:spTree>
    <p:extLst>
      <p:ext uri="{BB962C8B-B14F-4D97-AF65-F5344CB8AC3E}">
        <p14:creationId xmlns:p14="http://schemas.microsoft.com/office/powerpoint/2010/main" val="3501303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0163" marR="3081" indent="-132462">
              <a:lnSpc>
                <a:spcPct val="118200"/>
              </a:lnSpc>
              <a:spcBef>
                <a:spcPts val="58"/>
              </a:spcBef>
              <a:buChar char="•"/>
              <a:tabLst>
                <a:tab pos="140548" algn="l"/>
              </a:tabLst>
            </a:pPr>
            <a:r>
              <a:rPr lang="en-GB" spc="6" dirty="0">
                <a:solidFill>
                  <a:srgbClr val="575756"/>
                </a:solidFill>
                <a:latin typeface="Lato"/>
                <a:cs typeface="Lato"/>
              </a:rPr>
              <a:t>The Careers &amp; Enterprise Company (CEC) is funded by Department for Education (DfE) in order to: </a:t>
            </a:r>
          </a:p>
          <a:p>
            <a:pPr marL="7701" marR="3081">
              <a:lnSpc>
                <a:spcPct val="118200"/>
              </a:lnSpc>
              <a:spcBef>
                <a:spcPts val="58"/>
              </a:spcBef>
              <a:tabLst>
                <a:tab pos="140548" algn="l"/>
              </a:tabLst>
            </a:pPr>
            <a:r>
              <a:rPr lang="en-GB" sz="300" spc="6" dirty="0">
                <a:solidFill>
                  <a:srgbClr val="575756"/>
                </a:solidFill>
                <a:latin typeface="Lato"/>
                <a:cs typeface="Lato"/>
              </a:rPr>
              <a:t> </a:t>
            </a:r>
          </a:p>
          <a:p>
            <a:pPr marL="293451" marR="3081" indent="-285750">
              <a:lnSpc>
                <a:spcPct val="118200"/>
              </a:lnSpc>
              <a:spcBef>
                <a:spcPts val="58"/>
              </a:spcBef>
              <a:buFont typeface="System Font Regular"/>
              <a:buChar char="-"/>
              <a:tabLst>
                <a:tab pos="140548" algn="l"/>
              </a:tabLst>
            </a:pPr>
            <a:r>
              <a:rPr lang="en-GB" spc="6" dirty="0">
                <a:solidFill>
                  <a:srgbClr val="575756"/>
                </a:solidFill>
                <a:latin typeface="Lato"/>
                <a:cs typeface="Lato"/>
              </a:rPr>
              <a:t>Strengthen the links between education and employment</a:t>
            </a:r>
          </a:p>
          <a:p>
            <a:pPr marL="293451" marR="3081" indent="-285750">
              <a:lnSpc>
                <a:spcPct val="118200"/>
              </a:lnSpc>
              <a:spcBef>
                <a:spcPts val="58"/>
              </a:spcBef>
              <a:buFont typeface="System Font Regular"/>
              <a:buChar char="-"/>
              <a:tabLst>
                <a:tab pos="140548" algn="l"/>
              </a:tabLst>
            </a:pPr>
            <a:endParaRPr lang="en-GB" sz="300" spc="6" dirty="0">
              <a:solidFill>
                <a:srgbClr val="575756"/>
              </a:solidFill>
              <a:latin typeface="Lato"/>
              <a:cs typeface="Lato"/>
            </a:endParaRPr>
          </a:p>
          <a:p>
            <a:pPr marL="293451" marR="3081" indent="-285750">
              <a:lnSpc>
                <a:spcPct val="118200"/>
              </a:lnSpc>
              <a:spcBef>
                <a:spcPts val="58"/>
              </a:spcBef>
              <a:buFont typeface="System Font Regular"/>
              <a:buChar char="-"/>
              <a:tabLst>
                <a:tab pos="140548" algn="l"/>
              </a:tabLst>
            </a:pPr>
            <a:r>
              <a:rPr lang="en-GB" spc="6" dirty="0">
                <a:solidFill>
                  <a:srgbClr val="575756"/>
                </a:solidFill>
                <a:latin typeface="Lato"/>
                <a:cs typeface="Lato"/>
              </a:rPr>
              <a:t>Raise the profile and quality of Careers Education in schools and colleges in order to meet the internationally recognised Gold Standard of the 8 Gatsby Benchmarks</a:t>
            </a:r>
          </a:p>
          <a:p>
            <a:pPr marL="293451" marR="3081" indent="-285750">
              <a:lnSpc>
                <a:spcPct val="118200"/>
              </a:lnSpc>
              <a:spcBef>
                <a:spcPts val="58"/>
              </a:spcBef>
              <a:buFont typeface="System Font Regular"/>
              <a:buChar char="-"/>
              <a:tabLst>
                <a:tab pos="140548" algn="l"/>
              </a:tabLst>
            </a:pPr>
            <a:endParaRPr lang="en-GB" sz="300" spc="6" dirty="0">
              <a:solidFill>
                <a:srgbClr val="575756"/>
              </a:solidFill>
              <a:latin typeface="Lato"/>
              <a:cs typeface="Lato"/>
            </a:endParaRPr>
          </a:p>
          <a:p>
            <a:pPr marL="293451" marR="3081" indent="-285750">
              <a:lnSpc>
                <a:spcPct val="118200"/>
              </a:lnSpc>
              <a:spcBef>
                <a:spcPts val="58"/>
              </a:spcBef>
              <a:buFont typeface="System Font Regular"/>
              <a:buChar char="-"/>
              <a:tabLst>
                <a:tab pos="140548" algn="l"/>
              </a:tabLst>
            </a:pPr>
            <a:r>
              <a:rPr lang="en-GB" spc="6" dirty="0">
                <a:solidFill>
                  <a:srgbClr val="575756"/>
                </a:solidFill>
                <a:latin typeface="Lato"/>
                <a:cs typeface="Lato"/>
              </a:rPr>
              <a:t>Raise aspirations among young people by giving them options when considering their futures (e.g. apprenticeships and vocational pathways) and reduce NEETs</a:t>
            </a:r>
          </a:p>
          <a:p>
            <a:endParaRPr lang="en-US" dirty="0"/>
          </a:p>
        </p:txBody>
      </p:sp>
      <p:sp>
        <p:nvSpPr>
          <p:cNvPr id="4" name="Slide Number Placeholder 3"/>
          <p:cNvSpPr>
            <a:spLocks noGrp="1"/>
          </p:cNvSpPr>
          <p:nvPr>
            <p:ph type="sldNum" sz="quarter" idx="5"/>
          </p:nvPr>
        </p:nvSpPr>
        <p:spPr/>
        <p:txBody>
          <a:bodyPr/>
          <a:lstStyle/>
          <a:p>
            <a:fld id="{600424AD-1440-4BF6-8E70-F6F88E8EA9C1}" type="slidenum">
              <a:rPr lang="en-GB" smtClean="0"/>
              <a:t>3</a:t>
            </a:fld>
            <a:endParaRPr lang="en-GB"/>
          </a:p>
        </p:txBody>
      </p:sp>
    </p:spTree>
    <p:extLst>
      <p:ext uri="{BB962C8B-B14F-4D97-AF65-F5344CB8AC3E}">
        <p14:creationId xmlns:p14="http://schemas.microsoft.com/office/powerpoint/2010/main" val="458299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15609" fontAlgn="auto">
              <a:spcBef>
                <a:spcPts val="0"/>
              </a:spcBef>
              <a:spcAft>
                <a:spcPts val="0"/>
              </a:spcAft>
              <a:defRPr/>
            </a:pPr>
            <a:r>
              <a:rPr lang="en-GB" sz="1200" dirty="0"/>
              <a:t>In simple terms,</a:t>
            </a:r>
            <a:r>
              <a:rPr lang="en-GB" sz="1200" baseline="0" dirty="0"/>
              <a:t> the three key objectives for the Careers &amp; Enterprise Company are these. </a:t>
            </a:r>
          </a:p>
          <a:p>
            <a:pPr defTabSz="715609" fontAlgn="auto">
              <a:spcBef>
                <a:spcPts val="0"/>
              </a:spcBef>
              <a:spcAft>
                <a:spcPts val="0"/>
              </a:spcAft>
              <a:defRPr/>
            </a:pPr>
            <a:r>
              <a:rPr lang="en-GB" sz="1200" baseline="0" dirty="0"/>
              <a:t>Enterprise Advisers are part of the network that the CEC is building. </a:t>
            </a:r>
            <a:endParaRPr lang="en-GB" sz="1200" dirty="0"/>
          </a:p>
          <a:p>
            <a:endParaRPr lang="en-US" dirty="0"/>
          </a:p>
        </p:txBody>
      </p:sp>
      <p:sp>
        <p:nvSpPr>
          <p:cNvPr id="4" name="Slide Number Placeholder 3"/>
          <p:cNvSpPr>
            <a:spLocks noGrp="1"/>
          </p:cNvSpPr>
          <p:nvPr>
            <p:ph type="sldNum" sz="quarter" idx="5"/>
          </p:nvPr>
        </p:nvSpPr>
        <p:spPr/>
        <p:txBody>
          <a:bodyPr/>
          <a:lstStyle/>
          <a:p>
            <a:fld id="{600424AD-1440-4BF6-8E70-F6F88E8EA9C1}" type="slidenum">
              <a:rPr lang="en-GB" smtClean="0"/>
              <a:t>4</a:t>
            </a:fld>
            <a:endParaRPr lang="en-GB"/>
          </a:p>
        </p:txBody>
      </p:sp>
    </p:spTree>
    <p:extLst>
      <p:ext uri="{BB962C8B-B14F-4D97-AF65-F5344CB8AC3E}">
        <p14:creationId xmlns:p14="http://schemas.microsoft.com/office/powerpoint/2010/main" val="1467703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3C1762-8D27-45E9-8E35-08A0441A5005}" type="slidenum">
              <a:rPr lang="en-GB" smtClean="0"/>
              <a:t>5</a:t>
            </a:fld>
            <a:endParaRPr lang="en-GB"/>
          </a:p>
        </p:txBody>
      </p:sp>
    </p:spTree>
    <p:extLst>
      <p:ext uri="{BB962C8B-B14F-4D97-AF65-F5344CB8AC3E}">
        <p14:creationId xmlns:p14="http://schemas.microsoft.com/office/powerpoint/2010/main" val="508812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3C1762-8D27-45E9-8E35-08A0441A5005}" type="slidenum">
              <a:rPr lang="en-GB" smtClean="0"/>
              <a:t>6</a:t>
            </a:fld>
            <a:endParaRPr lang="en-GB"/>
          </a:p>
        </p:txBody>
      </p:sp>
    </p:spTree>
    <p:extLst>
      <p:ext uri="{BB962C8B-B14F-4D97-AF65-F5344CB8AC3E}">
        <p14:creationId xmlns:p14="http://schemas.microsoft.com/office/powerpoint/2010/main" val="1580473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3C1762-8D27-45E9-8E35-08A0441A5005}" type="slidenum">
              <a:rPr lang="en-GB" smtClean="0"/>
              <a:t>7</a:t>
            </a:fld>
            <a:endParaRPr lang="en-GB"/>
          </a:p>
        </p:txBody>
      </p:sp>
    </p:spTree>
    <p:extLst>
      <p:ext uri="{BB962C8B-B14F-4D97-AF65-F5344CB8AC3E}">
        <p14:creationId xmlns:p14="http://schemas.microsoft.com/office/powerpoint/2010/main" val="1360685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2C3C1762-8D27-45E9-8E35-08A0441A5005}" type="slidenum">
              <a:rPr lang="en-GB" smtClean="0"/>
              <a:t>8</a:t>
            </a:fld>
            <a:endParaRPr lang="en-GB"/>
          </a:p>
        </p:txBody>
      </p:sp>
    </p:spTree>
    <p:extLst>
      <p:ext uri="{BB962C8B-B14F-4D97-AF65-F5344CB8AC3E}">
        <p14:creationId xmlns:p14="http://schemas.microsoft.com/office/powerpoint/2010/main" val="4144483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to blank action plan template or add your existing template here</a:t>
            </a:r>
          </a:p>
          <a:p>
            <a:endParaRPr lang="en-GB" dirty="0"/>
          </a:p>
        </p:txBody>
      </p:sp>
      <p:sp>
        <p:nvSpPr>
          <p:cNvPr id="4" name="Slide Number Placeholder 3"/>
          <p:cNvSpPr>
            <a:spLocks noGrp="1"/>
          </p:cNvSpPr>
          <p:nvPr>
            <p:ph type="sldNum" sz="quarter" idx="5"/>
          </p:nvPr>
        </p:nvSpPr>
        <p:spPr/>
        <p:txBody>
          <a:bodyPr/>
          <a:lstStyle/>
          <a:p>
            <a:fld id="{2C3C1762-8D27-45E9-8E35-08A0441A5005}" type="slidenum">
              <a:rPr lang="en-GB" smtClean="0"/>
              <a:t>10</a:t>
            </a:fld>
            <a:endParaRPr lang="en-GB"/>
          </a:p>
        </p:txBody>
      </p:sp>
    </p:spTree>
    <p:extLst>
      <p:ext uri="{BB962C8B-B14F-4D97-AF65-F5344CB8AC3E}">
        <p14:creationId xmlns:p14="http://schemas.microsoft.com/office/powerpoint/2010/main" val="2954103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600E12C-297F-46C2-BBCF-65861A95BFD6}" type="datetimeFigureOut">
              <a:rPr lang="en-GB" smtClean="0"/>
              <a:t>23/02/2022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F08722-DDD8-4C72-9B1F-A7ED841CF4FD}" type="slidenum">
              <a:rPr lang="en-GB" smtClean="0"/>
              <a:t>‹#›</a:t>
            </a:fld>
            <a:endParaRPr lang="en-GB"/>
          </a:p>
        </p:txBody>
      </p:sp>
    </p:spTree>
    <p:extLst>
      <p:ext uri="{BB962C8B-B14F-4D97-AF65-F5344CB8AC3E}">
        <p14:creationId xmlns:p14="http://schemas.microsoft.com/office/powerpoint/2010/main" val="58907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600E12C-297F-46C2-BBCF-65861A95BFD6}" type="datetimeFigureOut">
              <a:rPr lang="en-GB" smtClean="0"/>
              <a:t>23/02/2022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F08722-DDD8-4C72-9B1F-A7ED841CF4FD}" type="slidenum">
              <a:rPr lang="en-GB" smtClean="0"/>
              <a:t>‹#›</a:t>
            </a:fld>
            <a:endParaRPr lang="en-GB"/>
          </a:p>
        </p:txBody>
      </p:sp>
    </p:spTree>
    <p:extLst>
      <p:ext uri="{BB962C8B-B14F-4D97-AF65-F5344CB8AC3E}">
        <p14:creationId xmlns:p14="http://schemas.microsoft.com/office/powerpoint/2010/main" val="171457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600E12C-297F-46C2-BBCF-65861A95BFD6}" type="datetimeFigureOut">
              <a:rPr lang="en-GB" smtClean="0"/>
              <a:t>23/02/2022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F08722-DDD8-4C72-9B1F-A7ED841CF4FD}" type="slidenum">
              <a:rPr lang="en-GB" smtClean="0"/>
              <a:t>‹#›</a:t>
            </a:fld>
            <a:endParaRPr lang="en-GB"/>
          </a:p>
        </p:txBody>
      </p:sp>
    </p:spTree>
    <p:extLst>
      <p:ext uri="{BB962C8B-B14F-4D97-AF65-F5344CB8AC3E}">
        <p14:creationId xmlns:p14="http://schemas.microsoft.com/office/powerpoint/2010/main" val="449277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8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600E12C-297F-46C2-BBCF-65861A95BFD6}" type="datetimeFigureOut">
              <a:rPr lang="en-GB" smtClean="0"/>
              <a:t>23/02/2022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F08722-DDD8-4C72-9B1F-A7ED841CF4FD}" type="slidenum">
              <a:rPr lang="en-GB" smtClean="0"/>
              <a:t>‹#›</a:t>
            </a:fld>
            <a:endParaRPr lang="en-GB"/>
          </a:p>
        </p:txBody>
      </p:sp>
    </p:spTree>
    <p:extLst>
      <p:ext uri="{BB962C8B-B14F-4D97-AF65-F5344CB8AC3E}">
        <p14:creationId xmlns:p14="http://schemas.microsoft.com/office/powerpoint/2010/main" val="4244946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600E12C-297F-46C2-BBCF-65861A95BFD6}" type="datetimeFigureOut">
              <a:rPr lang="en-GB" smtClean="0"/>
              <a:t>23/02/2022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F08722-DDD8-4C72-9B1F-A7ED841CF4FD}" type="slidenum">
              <a:rPr lang="en-GB" smtClean="0"/>
              <a:t>‹#›</a:t>
            </a:fld>
            <a:endParaRPr lang="en-GB"/>
          </a:p>
        </p:txBody>
      </p:sp>
    </p:spTree>
    <p:extLst>
      <p:ext uri="{BB962C8B-B14F-4D97-AF65-F5344CB8AC3E}">
        <p14:creationId xmlns:p14="http://schemas.microsoft.com/office/powerpoint/2010/main" val="2669570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600E12C-297F-46C2-BBCF-65861A95BFD6}" type="datetimeFigureOut">
              <a:rPr lang="en-GB" smtClean="0"/>
              <a:t>23/02/2022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F08722-DDD8-4C72-9B1F-A7ED841CF4FD}" type="slidenum">
              <a:rPr lang="en-GB" smtClean="0"/>
              <a:t>‹#›</a:t>
            </a:fld>
            <a:endParaRPr lang="en-GB"/>
          </a:p>
        </p:txBody>
      </p:sp>
    </p:spTree>
    <p:extLst>
      <p:ext uri="{BB962C8B-B14F-4D97-AF65-F5344CB8AC3E}">
        <p14:creationId xmlns:p14="http://schemas.microsoft.com/office/powerpoint/2010/main" val="258341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600E12C-297F-46C2-BBCF-65861A95BFD6}" type="datetimeFigureOut">
              <a:rPr lang="en-GB" smtClean="0"/>
              <a:t>23/02/2022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F08722-DDD8-4C72-9B1F-A7ED841CF4FD}" type="slidenum">
              <a:rPr lang="en-GB" smtClean="0"/>
              <a:t>‹#›</a:t>
            </a:fld>
            <a:endParaRPr lang="en-GB"/>
          </a:p>
        </p:txBody>
      </p:sp>
    </p:spTree>
    <p:extLst>
      <p:ext uri="{BB962C8B-B14F-4D97-AF65-F5344CB8AC3E}">
        <p14:creationId xmlns:p14="http://schemas.microsoft.com/office/powerpoint/2010/main" val="59460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600E12C-297F-46C2-BBCF-65861A95BFD6}" type="datetimeFigureOut">
              <a:rPr lang="en-GB" smtClean="0"/>
              <a:t>23/02/2022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F08722-DDD8-4C72-9B1F-A7ED841CF4FD}" type="slidenum">
              <a:rPr lang="en-GB" smtClean="0"/>
              <a:t>‹#›</a:t>
            </a:fld>
            <a:endParaRPr lang="en-GB"/>
          </a:p>
        </p:txBody>
      </p:sp>
    </p:spTree>
    <p:extLst>
      <p:ext uri="{BB962C8B-B14F-4D97-AF65-F5344CB8AC3E}">
        <p14:creationId xmlns:p14="http://schemas.microsoft.com/office/powerpoint/2010/main" val="1169171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00E12C-297F-46C2-BBCF-65861A95BFD6}" type="datetimeFigureOut">
              <a:rPr lang="en-GB" smtClean="0"/>
              <a:t>23/02/2022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DF08722-DDD8-4C72-9B1F-A7ED841CF4FD}" type="slidenum">
              <a:rPr lang="en-GB" smtClean="0"/>
              <a:t>‹#›</a:t>
            </a:fld>
            <a:endParaRPr lang="en-GB"/>
          </a:p>
        </p:txBody>
      </p:sp>
    </p:spTree>
    <p:extLst>
      <p:ext uri="{BB962C8B-B14F-4D97-AF65-F5344CB8AC3E}">
        <p14:creationId xmlns:p14="http://schemas.microsoft.com/office/powerpoint/2010/main" val="1283209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600E12C-297F-46C2-BBCF-65861A95BFD6}" type="datetimeFigureOut">
              <a:rPr lang="en-GB" smtClean="0"/>
              <a:t>23/02/2022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F08722-DDD8-4C72-9B1F-A7ED841CF4FD}" type="slidenum">
              <a:rPr lang="en-GB" smtClean="0"/>
              <a:t>‹#›</a:t>
            </a:fld>
            <a:endParaRPr lang="en-GB"/>
          </a:p>
        </p:txBody>
      </p:sp>
    </p:spTree>
    <p:extLst>
      <p:ext uri="{BB962C8B-B14F-4D97-AF65-F5344CB8AC3E}">
        <p14:creationId xmlns:p14="http://schemas.microsoft.com/office/powerpoint/2010/main" val="2863721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600E12C-297F-46C2-BBCF-65861A95BFD6}" type="datetimeFigureOut">
              <a:rPr lang="en-GB" smtClean="0"/>
              <a:t>23/02/2022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F08722-DDD8-4C72-9B1F-A7ED841CF4FD}" type="slidenum">
              <a:rPr lang="en-GB" smtClean="0"/>
              <a:t>‹#›</a:t>
            </a:fld>
            <a:endParaRPr lang="en-GB"/>
          </a:p>
        </p:txBody>
      </p:sp>
    </p:spTree>
    <p:extLst>
      <p:ext uri="{BB962C8B-B14F-4D97-AF65-F5344CB8AC3E}">
        <p14:creationId xmlns:p14="http://schemas.microsoft.com/office/powerpoint/2010/main" val="3534376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00E12C-297F-46C2-BBCF-65861A95BFD6}" type="datetimeFigureOut">
              <a:rPr lang="en-GB" smtClean="0"/>
              <a:t>23/02/2022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F08722-DDD8-4C72-9B1F-A7ED841CF4FD}" type="slidenum">
              <a:rPr lang="en-GB" smtClean="0"/>
              <a:t>‹#›</a:t>
            </a:fld>
            <a:endParaRPr lang="en-GB"/>
          </a:p>
        </p:txBody>
      </p:sp>
    </p:spTree>
    <p:extLst>
      <p:ext uri="{BB962C8B-B14F-4D97-AF65-F5344CB8AC3E}">
        <p14:creationId xmlns:p14="http://schemas.microsoft.com/office/powerpoint/2010/main" val="113521470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8.jp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583C2FF-7576-A444-8978-FADDC88F7502}"/>
              </a:ext>
            </a:extLst>
          </p:cNvPr>
          <p:cNvSpPr/>
          <p:nvPr/>
        </p:nvSpPr>
        <p:spPr>
          <a:xfrm>
            <a:off x="0" y="0"/>
            <a:ext cx="10118362" cy="68777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8CABA442-1247-1F4B-A921-D2E38293F3AF}"/>
              </a:ext>
            </a:extLst>
          </p:cNvPr>
          <p:cNvSpPr txBox="1"/>
          <p:nvPr/>
        </p:nvSpPr>
        <p:spPr>
          <a:xfrm>
            <a:off x="10554522" y="537318"/>
            <a:ext cx="1110739" cy="923330"/>
          </a:xfrm>
          <a:prstGeom prst="rect">
            <a:avLst/>
          </a:prstGeom>
          <a:noFill/>
        </p:spPr>
        <p:txBody>
          <a:bodyPr wrap="square" rtlCol="0">
            <a:spAutoFit/>
          </a:bodyPr>
          <a:lstStyle/>
          <a:p>
            <a:pPr algn="ctr"/>
            <a:r>
              <a:rPr lang="en-GB" dirty="0"/>
              <a:t>Your </a:t>
            </a:r>
            <a:br>
              <a:rPr lang="en-GB" dirty="0"/>
            </a:br>
            <a:r>
              <a:rPr lang="en-GB" dirty="0"/>
              <a:t>School </a:t>
            </a:r>
            <a:br>
              <a:rPr lang="en-GB" dirty="0"/>
            </a:br>
            <a:r>
              <a:rPr lang="en-GB" dirty="0"/>
              <a:t>Branding </a:t>
            </a:r>
          </a:p>
        </p:txBody>
      </p:sp>
      <p:pic>
        <p:nvPicPr>
          <p:cNvPr id="22" name="Picture 21" descr="A close up of a logo&#10;&#10;Description automatically generated">
            <a:extLst>
              <a:ext uri="{FF2B5EF4-FFF2-40B4-BE49-F238E27FC236}">
                <a16:creationId xmlns:a16="http://schemas.microsoft.com/office/drawing/2014/main" id="{24F21E6A-5AC0-2742-8C17-E8E745E91F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4668" y="5449779"/>
            <a:ext cx="1201441" cy="911215"/>
          </a:xfrm>
          <a:prstGeom prst="rect">
            <a:avLst/>
          </a:prstGeom>
        </p:spPr>
      </p:pic>
      <p:pic>
        <p:nvPicPr>
          <p:cNvPr id="23" name="Picture 22" descr="A picture containing chart&#10;&#10;Description automatically generated">
            <a:extLst>
              <a:ext uri="{FF2B5EF4-FFF2-40B4-BE49-F238E27FC236}">
                <a16:creationId xmlns:a16="http://schemas.microsoft.com/office/drawing/2014/main" id="{9A87C963-0D53-014D-86E0-D50B051A5B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0988" y="4193741"/>
            <a:ext cx="928799" cy="953426"/>
          </a:xfrm>
          <a:prstGeom prst="rect">
            <a:avLst/>
          </a:prstGeom>
        </p:spPr>
      </p:pic>
      <p:sp>
        <p:nvSpPr>
          <p:cNvPr id="9" name="Title 8">
            <a:extLst>
              <a:ext uri="{FF2B5EF4-FFF2-40B4-BE49-F238E27FC236}">
                <a16:creationId xmlns:a16="http://schemas.microsoft.com/office/drawing/2014/main" id="{E81340CA-AE30-4AF0-923D-DE4979B5C071}"/>
              </a:ext>
            </a:extLst>
          </p:cNvPr>
          <p:cNvSpPr>
            <a:spLocks noGrp="1"/>
          </p:cNvSpPr>
          <p:nvPr>
            <p:ph type="ctrTitle"/>
          </p:nvPr>
        </p:nvSpPr>
        <p:spPr>
          <a:xfrm>
            <a:off x="986220" y="1939837"/>
            <a:ext cx="4374916" cy="923330"/>
          </a:xfrm>
          <a:prstGeom prst="rect">
            <a:avLst/>
          </a:prstGeom>
        </p:spPr>
        <p:txBody>
          <a:bodyPr wrap="none">
            <a:spAutoFit/>
          </a:bodyPr>
          <a:lstStyle/>
          <a:p>
            <a:pPr algn="l"/>
            <a:r>
              <a:rPr lang="en-GB" b="1" dirty="0">
                <a:solidFill>
                  <a:schemeClr val="bg1"/>
                </a:solidFill>
                <a:latin typeface="Calibri" panose="020F0502020204030204" pitchFamily="34" charset="0"/>
                <a:cs typeface="Calibri" panose="020F0502020204030204" pitchFamily="34" charset="0"/>
              </a:rPr>
              <a:t>School Name</a:t>
            </a:r>
          </a:p>
        </p:txBody>
      </p:sp>
      <p:sp>
        <p:nvSpPr>
          <p:cNvPr id="3" name="Subtitle 2">
            <a:extLst>
              <a:ext uri="{FF2B5EF4-FFF2-40B4-BE49-F238E27FC236}">
                <a16:creationId xmlns:a16="http://schemas.microsoft.com/office/drawing/2014/main" id="{59468AFB-5F9D-46B8-8987-309E8B2F8F16}"/>
              </a:ext>
            </a:extLst>
          </p:cNvPr>
          <p:cNvSpPr>
            <a:spLocks noGrp="1"/>
          </p:cNvSpPr>
          <p:nvPr>
            <p:ph type="subTitle" idx="1"/>
          </p:nvPr>
        </p:nvSpPr>
        <p:spPr>
          <a:xfrm>
            <a:off x="981984" y="3198167"/>
            <a:ext cx="3902439" cy="461666"/>
          </a:xfrm>
        </p:spPr>
        <p:txBody>
          <a:bodyPr/>
          <a:lstStyle/>
          <a:p>
            <a:pPr algn="l"/>
            <a:r>
              <a:rPr lang="en-GB" dirty="0">
                <a:solidFill>
                  <a:schemeClr val="bg1"/>
                </a:solidFill>
                <a:latin typeface="Calibri" panose="020F0502020204030204" pitchFamily="34" charset="0"/>
                <a:cs typeface="Calibri" panose="020F0502020204030204" pitchFamily="34" charset="0"/>
              </a:rPr>
              <a:t>Careers Strategy &amp; Planning</a:t>
            </a:r>
          </a:p>
        </p:txBody>
      </p:sp>
      <p:sp>
        <p:nvSpPr>
          <p:cNvPr id="26" name="Subtitle 2">
            <a:extLst>
              <a:ext uri="{FF2B5EF4-FFF2-40B4-BE49-F238E27FC236}">
                <a16:creationId xmlns:a16="http://schemas.microsoft.com/office/drawing/2014/main" id="{A77E79F6-12EF-264C-8BDC-3104D9769B8F}"/>
              </a:ext>
            </a:extLst>
          </p:cNvPr>
          <p:cNvSpPr txBox="1">
            <a:spLocks/>
          </p:cNvSpPr>
          <p:nvPr/>
        </p:nvSpPr>
        <p:spPr>
          <a:xfrm>
            <a:off x="1041943" y="835054"/>
            <a:ext cx="3902439" cy="2697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800" dirty="0">
                <a:solidFill>
                  <a:schemeClr val="bg1"/>
                </a:solidFill>
                <a:latin typeface="Calibri Light" panose="020F0302020204030204" pitchFamily="34" charset="0"/>
                <a:cs typeface="Calibri Light" panose="020F0302020204030204" pitchFamily="34" charset="0"/>
              </a:rPr>
              <a:t>Insert your School Strapline</a:t>
            </a:r>
          </a:p>
        </p:txBody>
      </p:sp>
      <p:pic>
        <p:nvPicPr>
          <p:cNvPr id="5" name="Picture 4" descr="A picture containing shape&#10;&#10;Description automatically generated">
            <a:extLst>
              <a:ext uri="{FF2B5EF4-FFF2-40B4-BE49-F238E27FC236}">
                <a16:creationId xmlns:a16="http://schemas.microsoft.com/office/drawing/2014/main" id="{50977811-7F91-0D43-8FAE-8EE0FF07D4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4059" y="2143594"/>
            <a:ext cx="9151202" cy="4791600"/>
          </a:xfrm>
          <a:prstGeom prst="rect">
            <a:avLst/>
          </a:prstGeom>
        </p:spPr>
      </p:pic>
      <p:sp>
        <p:nvSpPr>
          <p:cNvPr id="18" name="Subtitle 2">
            <a:extLst>
              <a:ext uri="{FF2B5EF4-FFF2-40B4-BE49-F238E27FC236}">
                <a16:creationId xmlns:a16="http://schemas.microsoft.com/office/drawing/2014/main" id="{E3797AAD-C76B-9744-9458-4BBAA6AC797C}"/>
              </a:ext>
            </a:extLst>
          </p:cNvPr>
          <p:cNvSpPr txBox="1">
            <a:spLocks/>
          </p:cNvSpPr>
          <p:nvPr/>
        </p:nvSpPr>
        <p:spPr>
          <a:xfrm>
            <a:off x="284448" y="6360994"/>
            <a:ext cx="2413782" cy="1747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000" dirty="0">
                <a:solidFill>
                  <a:schemeClr val="bg1"/>
                </a:solidFill>
                <a:latin typeface="Calibri Light" panose="020F0302020204030204" pitchFamily="34" charset="0"/>
                <a:cs typeface="Calibri Light" panose="020F0302020204030204" pitchFamily="34" charset="0"/>
              </a:rPr>
              <a:t>Illustrations by </a:t>
            </a:r>
            <a:r>
              <a:rPr lang="en-GB" sz="1000" dirty="0" err="1">
                <a:solidFill>
                  <a:schemeClr val="bg1"/>
                </a:solidFill>
                <a:latin typeface="Calibri Light" panose="020F0302020204030204" pitchFamily="34" charset="0"/>
                <a:cs typeface="Calibri Light" panose="020F0302020204030204" pitchFamily="34" charset="0"/>
              </a:rPr>
              <a:t>pch.vector</a:t>
            </a:r>
            <a:r>
              <a:rPr lang="en-GB" sz="1000" dirty="0">
                <a:solidFill>
                  <a:schemeClr val="bg1"/>
                </a:solidFill>
                <a:latin typeface="Calibri Light" panose="020F0302020204030204" pitchFamily="34" charset="0"/>
                <a:cs typeface="Calibri Light" panose="020F0302020204030204" pitchFamily="34" charset="0"/>
              </a:rPr>
              <a:t> / </a:t>
            </a:r>
            <a:r>
              <a:rPr lang="en-GB" sz="1000" dirty="0" err="1">
                <a:solidFill>
                  <a:schemeClr val="bg1"/>
                </a:solidFill>
                <a:latin typeface="Calibri Light" panose="020F0302020204030204" pitchFamily="34" charset="0"/>
                <a:cs typeface="Calibri Light" panose="020F0302020204030204" pitchFamily="34" charset="0"/>
              </a:rPr>
              <a:t>Freepik</a:t>
            </a:r>
            <a:endParaRPr lang="en-GB" sz="1000" dirty="0">
              <a:solidFill>
                <a:schemeClr val="bg1"/>
              </a:solidFill>
              <a:latin typeface="Calibri Light" panose="020F0302020204030204" pitchFamily="34" charset="0"/>
              <a:cs typeface="Calibri Light" panose="020F0302020204030204" pitchFamily="34" charset="0"/>
            </a:endParaRPr>
          </a:p>
        </p:txBody>
      </p:sp>
      <p:pic>
        <p:nvPicPr>
          <p:cNvPr id="4" name="Picture 3" descr="A picture containing text, clipart&#10;&#10;Description automatically generated">
            <a:extLst>
              <a:ext uri="{FF2B5EF4-FFF2-40B4-BE49-F238E27FC236}">
                <a16:creationId xmlns:a16="http://schemas.microsoft.com/office/drawing/2014/main" id="{78EEB077-397A-427F-ADB8-923CE669F5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11401" y="1903999"/>
            <a:ext cx="1188757" cy="479189"/>
          </a:xfrm>
          <a:prstGeom prst="rect">
            <a:avLst/>
          </a:prstGeom>
        </p:spPr>
      </p:pic>
    </p:spTree>
    <p:extLst>
      <p:ext uri="{BB962C8B-B14F-4D97-AF65-F5344CB8AC3E}">
        <p14:creationId xmlns:p14="http://schemas.microsoft.com/office/powerpoint/2010/main" val="149440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B372290-B587-6243-8CBD-4C059EBBA3B6}"/>
              </a:ext>
            </a:extLst>
          </p:cNvPr>
          <p:cNvSpPr/>
          <p:nvPr/>
        </p:nvSpPr>
        <p:spPr>
          <a:xfrm>
            <a:off x="0" y="0"/>
            <a:ext cx="12192000" cy="68777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A picture containing clothing&#10;&#10;Description automatically generated">
            <a:extLst>
              <a:ext uri="{FF2B5EF4-FFF2-40B4-BE49-F238E27FC236}">
                <a16:creationId xmlns:a16="http://schemas.microsoft.com/office/drawing/2014/main" id="{FC8CDB5C-66D6-0945-9292-27C76D08B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550" y="2135847"/>
            <a:ext cx="1422575" cy="4741917"/>
          </a:xfrm>
          <a:prstGeom prst="rect">
            <a:avLst/>
          </a:prstGeom>
        </p:spPr>
      </p:pic>
      <p:sp>
        <p:nvSpPr>
          <p:cNvPr id="7" name="Title 12">
            <a:extLst>
              <a:ext uri="{FF2B5EF4-FFF2-40B4-BE49-F238E27FC236}">
                <a16:creationId xmlns:a16="http://schemas.microsoft.com/office/drawing/2014/main" id="{AAD4C9C3-5F6E-486C-A9F1-A1D07D429365}"/>
              </a:ext>
            </a:extLst>
          </p:cNvPr>
          <p:cNvSpPr txBox="1">
            <a:spLocks/>
          </p:cNvSpPr>
          <p:nvPr/>
        </p:nvSpPr>
        <p:spPr>
          <a:xfrm>
            <a:off x="2376820" y="1749153"/>
            <a:ext cx="6537960" cy="569826"/>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latin typeface="Calibri" panose="020F0502020204030204" pitchFamily="34" charset="0"/>
                <a:cs typeface="Calibri" panose="020F0502020204030204" pitchFamily="34" charset="0"/>
              </a:rPr>
              <a:t>Vision for Careers</a:t>
            </a:r>
          </a:p>
        </p:txBody>
      </p:sp>
    </p:spTree>
    <p:extLst>
      <p:ext uri="{BB962C8B-B14F-4D97-AF65-F5344CB8AC3E}">
        <p14:creationId xmlns:p14="http://schemas.microsoft.com/office/powerpoint/2010/main" val="3362591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F59933-350D-F548-9E4D-1DCB14D9215B}"/>
              </a:ext>
            </a:extLst>
          </p:cNvPr>
          <p:cNvSpPr/>
          <p:nvPr/>
        </p:nvSpPr>
        <p:spPr>
          <a:xfrm>
            <a:off x="0" y="0"/>
            <a:ext cx="10118362" cy="68777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63B4B28D-A132-9E42-A9D9-927C93620B0D}"/>
              </a:ext>
            </a:extLst>
          </p:cNvPr>
          <p:cNvSpPr txBox="1"/>
          <p:nvPr/>
        </p:nvSpPr>
        <p:spPr>
          <a:xfrm>
            <a:off x="10554522" y="537318"/>
            <a:ext cx="1110739" cy="923330"/>
          </a:xfrm>
          <a:prstGeom prst="rect">
            <a:avLst/>
          </a:prstGeom>
          <a:noFill/>
        </p:spPr>
        <p:txBody>
          <a:bodyPr wrap="square" rtlCol="0">
            <a:spAutoFit/>
          </a:bodyPr>
          <a:lstStyle/>
          <a:p>
            <a:pPr algn="ctr"/>
            <a:r>
              <a:rPr lang="en-GB" dirty="0"/>
              <a:t>Your </a:t>
            </a:r>
            <a:br>
              <a:rPr lang="en-GB" dirty="0"/>
            </a:br>
            <a:r>
              <a:rPr lang="en-GB" dirty="0"/>
              <a:t>School </a:t>
            </a:r>
            <a:br>
              <a:rPr lang="en-GB" dirty="0"/>
            </a:br>
            <a:r>
              <a:rPr lang="en-GB" dirty="0"/>
              <a:t>Branding </a:t>
            </a:r>
          </a:p>
        </p:txBody>
      </p:sp>
      <p:pic>
        <p:nvPicPr>
          <p:cNvPr id="10" name="Picture 9" descr="A close up of a logo&#10;&#10;Description automatically generated">
            <a:extLst>
              <a:ext uri="{FF2B5EF4-FFF2-40B4-BE49-F238E27FC236}">
                <a16:creationId xmlns:a16="http://schemas.microsoft.com/office/drawing/2014/main" id="{552280EF-B57D-1B4A-B9C5-71C0766B6F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4668" y="5449779"/>
            <a:ext cx="1201441" cy="911215"/>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0038BF32-516E-2440-A3AB-253E2C2D4F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0988" y="4193741"/>
            <a:ext cx="928799" cy="953426"/>
          </a:xfrm>
          <a:prstGeom prst="rect">
            <a:avLst/>
          </a:prstGeom>
        </p:spPr>
      </p:pic>
      <p:sp>
        <p:nvSpPr>
          <p:cNvPr id="12" name="Chevron 11">
            <a:extLst>
              <a:ext uri="{FF2B5EF4-FFF2-40B4-BE49-F238E27FC236}">
                <a16:creationId xmlns:a16="http://schemas.microsoft.com/office/drawing/2014/main" id="{419D85BB-57D5-894A-A939-36FC12B33F5E}"/>
              </a:ext>
            </a:extLst>
          </p:cNvPr>
          <p:cNvSpPr/>
          <p:nvPr/>
        </p:nvSpPr>
        <p:spPr>
          <a:xfrm rot="5400000">
            <a:off x="7692129" y="5304132"/>
            <a:ext cx="3143584" cy="170887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a:extLst>
              <a:ext uri="{FF2B5EF4-FFF2-40B4-BE49-F238E27FC236}">
                <a16:creationId xmlns:a16="http://schemas.microsoft.com/office/drawing/2014/main" id="{6CBC37A4-A87E-9846-9EBD-1B18B43E9FB0}"/>
              </a:ext>
            </a:extLst>
          </p:cNvPr>
          <p:cNvSpPr/>
          <p:nvPr/>
        </p:nvSpPr>
        <p:spPr>
          <a:xfrm rot="5400000">
            <a:off x="8243382" y="5855383"/>
            <a:ext cx="2041078" cy="1708878"/>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itle 8">
            <a:extLst>
              <a:ext uri="{FF2B5EF4-FFF2-40B4-BE49-F238E27FC236}">
                <a16:creationId xmlns:a16="http://schemas.microsoft.com/office/drawing/2014/main" id="{14B3EDBB-2E9C-4474-8A16-04CFD4741298}"/>
              </a:ext>
            </a:extLst>
          </p:cNvPr>
          <p:cNvSpPr txBox="1">
            <a:spLocks/>
          </p:cNvSpPr>
          <p:nvPr/>
        </p:nvSpPr>
        <p:spPr>
          <a:xfrm>
            <a:off x="761147" y="700335"/>
            <a:ext cx="6902968" cy="707886"/>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4000" b="1">
                <a:solidFill>
                  <a:schemeClr val="bg1"/>
                </a:solidFill>
                <a:latin typeface="+mn-lt"/>
                <a:cs typeface="Segoe UI" panose="020B0502040204020203" pitchFamily="34" charset="0"/>
              </a:rPr>
              <a:t>Next Steps</a:t>
            </a:r>
            <a:endParaRPr lang="en-GB" sz="4000" b="1" dirty="0">
              <a:solidFill>
                <a:schemeClr val="bg1"/>
              </a:solidFill>
              <a:latin typeface="+mn-lt"/>
              <a:cs typeface="Segoe UI" panose="020B0502040204020203" pitchFamily="34" charset="0"/>
            </a:endParaRPr>
          </a:p>
        </p:txBody>
      </p:sp>
      <p:sp>
        <p:nvSpPr>
          <p:cNvPr id="16" name="Subtitle 2">
            <a:extLst>
              <a:ext uri="{FF2B5EF4-FFF2-40B4-BE49-F238E27FC236}">
                <a16:creationId xmlns:a16="http://schemas.microsoft.com/office/drawing/2014/main" id="{37DB27A0-8719-4B82-81E9-47DEA6BB7693}"/>
              </a:ext>
            </a:extLst>
          </p:cNvPr>
          <p:cNvSpPr txBox="1">
            <a:spLocks/>
          </p:cNvSpPr>
          <p:nvPr/>
        </p:nvSpPr>
        <p:spPr>
          <a:xfrm>
            <a:off x="929590" y="2423234"/>
            <a:ext cx="7600800" cy="27147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70000"/>
              </a:lnSpc>
            </a:pPr>
            <a:r>
              <a:rPr lang="en-GB" sz="1600" dirty="0">
                <a:solidFill>
                  <a:schemeClr val="bg1"/>
                </a:solidFill>
                <a:cs typeface="Segoe UI" panose="020B0502040204020203" pitchFamily="34" charset="0"/>
              </a:rPr>
              <a:t>Review the contributions and comments made today</a:t>
            </a:r>
          </a:p>
          <a:p>
            <a:pPr marL="342900" indent="-342900">
              <a:lnSpc>
                <a:spcPct val="170000"/>
              </a:lnSpc>
            </a:pPr>
            <a:r>
              <a:rPr lang="en-GB" sz="1600" dirty="0">
                <a:solidFill>
                  <a:schemeClr val="bg1"/>
                </a:solidFill>
                <a:cs typeface="Segoe UI" panose="020B0502040204020203" pitchFamily="34" charset="0"/>
              </a:rPr>
              <a:t>Confirm Vision &amp; Objectives for 2021-2022</a:t>
            </a:r>
          </a:p>
          <a:p>
            <a:pPr marL="342900" indent="-342900">
              <a:lnSpc>
                <a:spcPct val="170000"/>
              </a:lnSpc>
            </a:pPr>
            <a:r>
              <a:rPr lang="en-GB" sz="1600" dirty="0">
                <a:solidFill>
                  <a:schemeClr val="bg1"/>
                </a:solidFill>
                <a:cs typeface="Segoe UI" panose="020B0502040204020203" pitchFamily="34" charset="0"/>
              </a:rPr>
              <a:t>Plan a careers programme that meets agreed objectives</a:t>
            </a:r>
          </a:p>
          <a:p>
            <a:pPr marL="342900" indent="-342900">
              <a:lnSpc>
                <a:spcPct val="170000"/>
              </a:lnSpc>
            </a:pPr>
            <a:r>
              <a:rPr lang="en-GB" sz="1600" dirty="0">
                <a:solidFill>
                  <a:schemeClr val="bg1"/>
                </a:solidFill>
                <a:cs typeface="Segoe UI" panose="020B0502040204020203" pitchFamily="34" charset="0"/>
              </a:rPr>
              <a:t>Launch the new Careers Programme</a:t>
            </a:r>
          </a:p>
          <a:p>
            <a:pPr>
              <a:lnSpc>
                <a:spcPct val="170000"/>
              </a:lnSpc>
            </a:pPr>
            <a:endParaRPr lang="en-GB" sz="1600" dirty="0">
              <a:solidFill>
                <a:schemeClr val="bg1"/>
              </a:solidFill>
              <a:cs typeface="Segoe UI" panose="020B0502040204020203" pitchFamily="34" charset="0"/>
            </a:endParaRPr>
          </a:p>
        </p:txBody>
      </p:sp>
      <p:pic>
        <p:nvPicPr>
          <p:cNvPr id="15" name="Picture 14" descr="A picture containing text, clipart&#10;&#10;Description automatically generated">
            <a:extLst>
              <a:ext uri="{FF2B5EF4-FFF2-40B4-BE49-F238E27FC236}">
                <a16:creationId xmlns:a16="http://schemas.microsoft.com/office/drawing/2014/main" id="{32065E54-FFE9-4D74-AE46-B0BB897C74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31" y="3301443"/>
            <a:ext cx="1188757" cy="479189"/>
          </a:xfrm>
          <a:prstGeom prst="rect">
            <a:avLst/>
          </a:prstGeom>
        </p:spPr>
      </p:pic>
    </p:spTree>
    <p:extLst>
      <p:ext uri="{BB962C8B-B14F-4D97-AF65-F5344CB8AC3E}">
        <p14:creationId xmlns:p14="http://schemas.microsoft.com/office/powerpoint/2010/main" val="2451931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387B20-E150-9444-8268-4217F42B3091}"/>
              </a:ext>
            </a:extLst>
          </p:cNvPr>
          <p:cNvSpPr/>
          <p:nvPr/>
        </p:nvSpPr>
        <p:spPr>
          <a:xfrm>
            <a:off x="0" y="0"/>
            <a:ext cx="10118362" cy="68777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CF211ED9-41E3-244A-B835-B58A253E0D2D}"/>
              </a:ext>
            </a:extLst>
          </p:cNvPr>
          <p:cNvSpPr txBox="1"/>
          <p:nvPr/>
        </p:nvSpPr>
        <p:spPr>
          <a:xfrm>
            <a:off x="10554522" y="537318"/>
            <a:ext cx="1110739" cy="923330"/>
          </a:xfrm>
          <a:prstGeom prst="rect">
            <a:avLst/>
          </a:prstGeom>
          <a:noFill/>
        </p:spPr>
        <p:txBody>
          <a:bodyPr wrap="square" rtlCol="0">
            <a:spAutoFit/>
          </a:bodyPr>
          <a:lstStyle/>
          <a:p>
            <a:pPr algn="ctr"/>
            <a:r>
              <a:rPr lang="en-GB" dirty="0"/>
              <a:t>Your </a:t>
            </a:r>
            <a:br>
              <a:rPr lang="en-GB" dirty="0"/>
            </a:br>
            <a:r>
              <a:rPr lang="en-GB" dirty="0"/>
              <a:t>School </a:t>
            </a:r>
            <a:br>
              <a:rPr lang="en-GB" dirty="0"/>
            </a:br>
            <a:r>
              <a:rPr lang="en-GB" dirty="0"/>
              <a:t>Branding </a:t>
            </a:r>
          </a:p>
        </p:txBody>
      </p:sp>
      <p:pic>
        <p:nvPicPr>
          <p:cNvPr id="15" name="Picture 14" descr="A close up of a logo&#10;&#10;Description automatically generated">
            <a:extLst>
              <a:ext uri="{FF2B5EF4-FFF2-40B4-BE49-F238E27FC236}">
                <a16:creationId xmlns:a16="http://schemas.microsoft.com/office/drawing/2014/main" id="{2E823D97-E31E-8447-8C26-8B94E2F2F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4668" y="5449779"/>
            <a:ext cx="1201441" cy="911215"/>
          </a:xfrm>
          <a:prstGeom prst="rect">
            <a:avLst/>
          </a:prstGeom>
        </p:spPr>
      </p:pic>
      <p:pic>
        <p:nvPicPr>
          <p:cNvPr id="16" name="Picture 15" descr="A picture containing chart&#10;&#10;Description automatically generated">
            <a:extLst>
              <a:ext uri="{FF2B5EF4-FFF2-40B4-BE49-F238E27FC236}">
                <a16:creationId xmlns:a16="http://schemas.microsoft.com/office/drawing/2014/main" id="{8E7B7C0B-8F90-4B46-8E5C-322043C1FD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0988" y="4193741"/>
            <a:ext cx="928799" cy="953426"/>
          </a:xfrm>
          <a:prstGeom prst="rect">
            <a:avLst/>
          </a:prstGeom>
        </p:spPr>
      </p:pic>
      <p:sp>
        <p:nvSpPr>
          <p:cNvPr id="18" name="Content Placeholder 10">
            <a:extLst>
              <a:ext uri="{FF2B5EF4-FFF2-40B4-BE49-F238E27FC236}">
                <a16:creationId xmlns:a16="http://schemas.microsoft.com/office/drawing/2014/main" id="{264C1796-B28E-4F99-8B2F-80A827C10EEF}"/>
              </a:ext>
            </a:extLst>
          </p:cNvPr>
          <p:cNvSpPr txBox="1">
            <a:spLocks/>
          </p:cNvSpPr>
          <p:nvPr/>
        </p:nvSpPr>
        <p:spPr>
          <a:xfrm>
            <a:off x="935979" y="2380661"/>
            <a:ext cx="10320041" cy="39803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solidFill>
                <a:latin typeface="+mj-lt"/>
              </a:rPr>
              <a:t>4.30pm		Welcome/introductions –Head Teacher</a:t>
            </a:r>
          </a:p>
          <a:p>
            <a:r>
              <a:rPr lang="en-GB" sz="1600" b="1" dirty="0">
                <a:solidFill>
                  <a:schemeClr val="bg1"/>
                </a:solidFill>
                <a:latin typeface="+mj-lt"/>
              </a:rPr>
              <a:t>4.35pm		Objectives for the meeting– LLEP </a:t>
            </a:r>
          </a:p>
          <a:p>
            <a:r>
              <a:rPr lang="en-GB" sz="1600" b="1" dirty="0">
                <a:solidFill>
                  <a:schemeClr val="bg1"/>
                </a:solidFill>
                <a:latin typeface="+mj-lt"/>
              </a:rPr>
              <a:t>4.40pm		Overview of careers in its current state – Careers Leader</a:t>
            </a:r>
          </a:p>
          <a:p>
            <a:r>
              <a:rPr lang="en-GB" sz="1600" b="1" dirty="0">
                <a:solidFill>
                  <a:schemeClr val="bg1"/>
                </a:solidFill>
                <a:latin typeface="+mj-lt"/>
              </a:rPr>
              <a:t>4.45pm		Student views on the support and guidance they want and need – Students</a:t>
            </a:r>
          </a:p>
          <a:p>
            <a:r>
              <a:rPr lang="en-GB" sz="1600" b="1" dirty="0">
                <a:solidFill>
                  <a:schemeClr val="bg1"/>
                </a:solidFill>
                <a:latin typeface="+mj-lt"/>
              </a:rPr>
              <a:t>5.00pm		Bridging the gap to the world of work– LLEP Enterprise Advisers/local employers</a:t>
            </a:r>
          </a:p>
          <a:p>
            <a:r>
              <a:rPr lang="en-GB" sz="1600" b="1" dirty="0">
                <a:solidFill>
                  <a:schemeClr val="bg1"/>
                </a:solidFill>
                <a:latin typeface="+mj-lt"/>
              </a:rPr>
              <a:t>5.15pm		Evaluation group set up – LLEP Team</a:t>
            </a:r>
          </a:p>
          <a:p>
            <a:r>
              <a:rPr lang="en-GB" sz="1600" b="1" dirty="0">
                <a:solidFill>
                  <a:schemeClr val="bg1"/>
                </a:solidFill>
                <a:latin typeface="+mj-lt"/>
              </a:rPr>
              <a:t>5.20pm		Feedback and next steps - All</a:t>
            </a:r>
          </a:p>
          <a:p>
            <a:r>
              <a:rPr lang="en-GB" sz="1600" b="1" dirty="0">
                <a:solidFill>
                  <a:schemeClr val="bg1"/>
                </a:solidFill>
                <a:latin typeface="+mj-lt"/>
              </a:rPr>
              <a:t>5.30pm		Close </a:t>
            </a:r>
          </a:p>
        </p:txBody>
      </p:sp>
      <p:sp>
        <p:nvSpPr>
          <p:cNvPr id="2" name="TextBox 1">
            <a:extLst>
              <a:ext uri="{FF2B5EF4-FFF2-40B4-BE49-F238E27FC236}">
                <a16:creationId xmlns:a16="http://schemas.microsoft.com/office/drawing/2014/main" id="{E6FEC002-99DB-49CD-9F36-0DEAEFB07140}"/>
              </a:ext>
            </a:extLst>
          </p:cNvPr>
          <p:cNvSpPr txBox="1"/>
          <p:nvPr/>
        </p:nvSpPr>
        <p:spPr>
          <a:xfrm>
            <a:off x="1175347" y="1255675"/>
            <a:ext cx="1796582" cy="707886"/>
          </a:xfrm>
          <a:prstGeom prst="rect">
            <a:avLst/>
          </a:prstGeom>
          <a:noFill/>
        </p:spPr>
        <p:txBody>
          <a:bodyPr wrap="none" rtlCol="0">
            <a:spAutoFit/>
          </a:bodyPr>
          <a:lstStyle/>
          <a:p>
            <a:r>
              <a:rPr lang="en-GB" sz="4000" b="1" dirty="0">
                <a:solidFill>
                  <a:schemeClr val="bg1"/>
                </a:solidFill>
                <a:latin typeface="Calibri" panose="020F0502020204030204" pitchFamily="34" charset="0"/>
                <a:cs typeface="Calibri" panose="020F0502020204030204" pitchFamily="34" charset="0"/>
              </a:rPr>
              <a:t>Agenda</a:t>
            </a:r>
          </a:p>
        </p:txBody>
      </p:sp>
      <p:pic>
        <p:nvPicPr>
          <p:cNvPr id="8" name="Picture 7" descr="A picture containing text, clipart&#10;&#10;Description automatically generated">
            <a:extLst>
              <a:ext uri="{FF2B5EF4-FFF2-40B4-BE49-F238E27FC236}">
                <a16:creationId xmlns:a16="http://schemas.microsoft.com/office/drawing/2014/main" id="{F0B103E1-A2D7-48FC-834C-2F9567B951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7909" y="3273728"/>
            <a:ext cx="1188757" cy="479189"/>
          </a:xfrm>
          <a:prstGeom prst="rect">
            <a:avLst/>
          </a:prstGeom>
        </p:spPr>
      </p:pic>
    </p:spTree>
    <p:extLst>
      <p:ext uri="{BB962C8B-B14F-4D97-AF65-F5344CB8AC3E}">
        <p14:creationId xmlns:p14="http://schemas.microsoft.com/office/powerpoint/2010/main" val="2009805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93D28E-32A4-6840-B1F5-FF57AFF9CA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23623" y="511932"/>
            <a:ext cx="1500646" cy="608753"/>
          </a:xfrm>
          <a:prstGeom prst="rect">
            <a:avLst/>
          </a:prstGeom>
        </p:spPr>
      </p:pic>
      <p:sp>
        <p:nvSpPr>
          <p:cNvPr id="10" name="object 7">
            <a:extLst>
              <a:ext uri="{FF2B5EF4-FFF2-40B4-BE49-F238E27FC236}">
                <a16:creationId xmlns:a16="http://schemas.microsoft.com/office/drawing/2014/main" id="{54D88D17-31B6-B74D-9F47-2B1D5A565E35}"/>
              </a:ext>
            </a:extLst>
          </p:cNvPr>
          <p:cNvSpPr txBox="1">
            <a:spLocks/>
          </p:cNvSpPr>
          <p:nvPr/>
        </p:nvSpPr>
        <p:spPr>
          <a:xfrm>
            <a:off x="635309" y="1690358"/>
            <a:ext cx="11088960" cy="3726354"/>
          </a:xfrm>
          <a:prstGeom prst="rect">
            <a:avLst/>
          </a:prstGeom>
        </p:spPr>
        <p:txBody>
          <a:bodyPr vert="horz" wrap="square" lIns="0" tIns="7316" rIns="0" bIns="0" rtlCol="0">
            <a:spAutoFit/>
          </a:bodyPr>
          <a:lstStyle>
            <a:lvl1pPr>
              <a:defRPr>
                <a:latin typeface="+mj-lt"/>
                <a:ea typeface="+mj-ea"/>
                <a:cs typeface="+mj-cs"/>
              </a:defRPr>
            </a:lvl1pPr>
          </a:lstStyle>
          <a:p>
            <a:pPr marL="7701">
              <a:spcBef>
                <a:spcPts val="58"/>
              </a:spcBef>
            </a:pPr>
            <a:r>
              <a:rPr lang="en-GB" sz="4800" b="1" kern="0" spc="-6" dirty="0">
                <a:solidFill>
                  <a:schemeClr val="tx2"/>
                </a:solidFill>
                <a:latin typeface="Lato" panose="020F0502020204030203" pitchFamily="34" charset="0"/>
                <a:ea typeface="Lato" panose="020F0502020204030203" pitchFamily="34" charset="0"/>
                <a:cs typeface="Lato" panose="020F0502020204030203" pitchFamily="34" charset="0"/>
              </a:rPr>
              <a:t>LLEP mission:</a:t>
            </a:r>
          </a:p>
          <a:p>
            <a:pPr marL="7701">
              <a:spcBef>
                <a:spcPts val="58"/>
              </a:spcBef>
            </a:pPr>
            <a:endParaRPr lang="en-GB" sz="4800" b="1" kern="0" spc="-6" dirty="0">
              <a:solidFill>
                <a:schemeClr val="tx2"/>
              </a:solidFill>
              <a:latin typeface="Lato" panose="020F0502020204030203" pitchFamily="34" charset="0"/>
              <a:ea typeface="Lato" panose="020F0502020204030203" pitchFamily="34" charset="0"/>
              <a:cs typeface="Lato" panose="020F0502020204030203" pitchFamily="34" charset="0"/>
            </a:endParaRPr>
          </a:p>
          <a:p>
            <a:pPr marL="7701">
              <a:spcBef>
                <a:spcPts val="58"/>
              </a:spcBef>
            </a:pPr>
            <a:r>
              <a:rPr lang="en-GB" sz="4800" b="1" kern="0" spc="-6" dirty="0">
                <a:solidFill>
                  <a:schemeClr val="tx2"/>
                </a:solidFill>
                <a:latin typeface="Lato" panose="020F0502020204030203" pitchFamily="34" charset="0"/>
                <a:ea typeface="Lato" panose="020F0502020204030203" pitchFamily="34" charset="0"/>
                <a:cs typeface="Lato" panose="020F0502020204030203" pitchFamily="34" charset="0"/>
              </a:rPr>
              <a:t>To inspire and support young people in the transition to the fast-changing world of work</a:t>
            </a:r>
          </a:p>
        </p:txBody>
      </p:sp>
      <p:pic>
        <p:nvPicPr>
          <p:cNvPr id="4" name="Picture 6" descr="Home Page | Leicester &amp; Leicestershire Enterprise Partnership">
            <a:extLst>
              <a:ext uri="{FF2B5EF4-FFF2-40B4-BE49-F238E27FC236}">
                <a16:creationId xmlns:a16="http://schemas.microsoft.com/office/drawing/2014/main" id="{7D69DDD8-09DB-4593-8E6D-57E3450065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5390" y="370157"/>
            <a:ext cx="1000704" cy="7505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chart&#10;&#10;Description automatically generated">
            <a:extLst>
              <a:ext uri="{FF2B5EF4-FFF2-40B4-BE49-F238E27FC236}">
                <a16:creationId xmlns:a16="http://schemas.microsoft.com/office/drawing/2014/main" id="{58BC866E-7BBE-452B-97A4-4F870BCF46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9062" y="339595"/>
            <a:ext cx="928799" cy="953426"/>
          </a:xfrm>
          <a:prstGeom prst="rect">
            <a:avLst/>
          </a:prstGeom>
        </p:spPr>
      </p:pic>
    </p:spTree>
    <p:extLst>
      <p:ext uri="{BB962C8B-B14F-4D97-AF65-F5344CB8AC3E}">
        <p14:creationId xmlns:p14="http://schemas.microsoft.com/office/powerpoint/2010/main" val="3670277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0B65105-A077-8543-849B-F471D474814B}"/>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a:stretch/>
        </p:blipFill>
        <p:spPr>
          <a:xfrm>
            <a:off x="6789117" y="2735884"/>
            <a:ext cx="5425133" cy="4122116"/>
          </a:xfrm>
          <a:prstGeom prst="rect">
            <a:avLst/>
          </a:prstGeom>
        </p:spPr>
      </p:pic>
      <p:sp>
        <p:nvSpPr>
          <p:cNvPr id="14" name="object 2">
            <a:extLst>
              <a:ext uri="{FF2B5EF4-FFF2-40B4-BE49-F238E27FC236}">
                <a16:creationId xmlns:a16="http://schemas.microsoft.com/office/drawing/2014/main" id="{0871B84D-5715-A148-8E0C-E1BEFEA062E5}"/>
              </a:ext>
            </a:extLst>
          </p:cNvPr>
          <p:cNvSpPr/>
          <p:nvPr/>
        </p:nvSpPr>
        <p:spPr>
          <a:xfrm>
            <a:off x="0" y="0"/>
            <a:ext cx="6788687" cy="6879050"/>
          </a:xfrm>
          <a:custGeom>
            <a:avLst/>
            <a:gdLst/>
            <a:ahLst/>
            <a:cxnLst/>
            <a:rect l="l" t="t" r="r" b="b"/>
            <a:pathLst>
              <a:path w="11403330" h="11308715">
                <a:moveTo>
                  <a:pt x="0" y="11308556"/>
                </a:moveTo>
                <a:lnTo>
                  <a:pt x="11402794" y="11308556"/>
                </a:lnTo>
                <a:lnTo>
                  <a:pt x="11402794" y="0"/>
                </a:lnTo>
                <a:lnTo>
                  <a:pt x="0" y="0"/>
                </a:lnTo>
                <a:lnTo>
                  <a:pt x="0" y="11308556"/>
                </a:lnTo>
                <a:close/>
              </a:path>
            </a:pathLst>
          </a:custGeom>
          <a:solidFill>
            <a:srgbClr val="D0E0E8"/>
          </a:solidFill>
        </p:spPr>
        <p:txBody>
          <a:bodyPr wrap="square" lIns="0" tIns="0" rIns="0" bIns="0" rtlCol="0"/>
          <a:lstStyle/>
          <a:p>
            <a:endParaRPr sz="1092">
              <a:solidFill>
                <a:schemeClr val="accent5"/>
              </a:solidFill>
            </a:endParaRPr>
          </a:p>
        </p:txBody>
      </p:sp>
      <p:sp>
        <p:nvSpPr>
          <p:cNvPr id="8" name="object 7">
            <a:extLst>
              <a:ext uri="{FF2B5EF4-FFF2-40B4-BE49-F238E27FC236}">
                <a16:creationId xmlns:a16="http://schemas.microsoft.com/office/drawing/2014/main" id="{98267A0D-600A-6146-9D3B-79FA28A2F9F2}"/>
              </a:ext>
            </a:extLst>
          </p:cNvPr>
          <p:cNvSpPr txBox="1">
            <a:spLocks/>
          </p:cNvSpPr>
          <p:nvPr/>
        </p:nvSpPr>
        <p:spPr>
          <a:xfrm>
            <a:off x="467731" y="379204"/>
            <a:ext cx="2981809" cy="622941"/>
          </a:xfrm>
          <a:prstGeom prst="rect">
            <a:avLst/>
          </a:prstGeom>
        </p:spPr>
        <p:txBody>
          <a:bodyPr vert="horz" wrap="square" lIns="0" tIns="7316" rIns="0" bIns="0" rtlCol="0">
            <a:spAutoFit/>
          </a:bodyPr>
          <a:lstStyle>
            <a:lvl1pPr>
              <a:defRPr>
                <a:latin typeface="+mj-lt"/>
                <a:ea typeface="+mj-ea"/>
                <a:cs typeface="+mj-cs"/>
              </a:defRPr>
            </a:lvl1pPr>
          </a:lstStyle>
          <a:p>
            <a:pPr marL="7701">
              <a:spcBef>
                <a:spcPts val="58"/>
              </a:spcBef>
            </a:pPr>
            <a:r>
              <a:rPr lang="en-GB" sz="4000" b="1" kern="0" spc="-6" dirty="0">
                <a:solidFill>
                  <a:schemeClr val="tx2"/>
                </a:solidFill>
                <a:latin typeface="Lato" panose="020F0502020204030203" pitchFamily="34" charset="0"/>
                <a:ea typeface="Lato" panose="020F0502020204030203" pitchFamily="34" charset="0"/>
                <a:cs typeface="Lato" panose="020F0502020204030203" pitchFamily="34" charset="0"/>
              </a:rPr>
              <a:t>LLEP role</a:t>
            </a:r>
          </a:p>
        </p:txBody>
      </p:sp>
      <p:sp>
        <p:nvSpPr>
          <p:cNvPr id="9" name="Oval 8">
            <a:extLst>
              <a:ext uri="{FF2B5EF4-FFF2-40B4-BE49-F238E27FC236}">
                <a16:creationId xmlns:a16="http://schemas.microsoft.com/office/drawing/2014/main" id="{7E68F6D2-AAAC-5047-8B9D-BC844A2A1157}"/>
              </a:ext>
            </a:extLst>
          </p:cNvPr>
          <p:cNvSpPr/>
          <p:nvPr/>
        </p:nvSpPr>
        <p:spPr>
          <a:xfrm>
            <a:off x="1954653" y="1905628"/>
            <a:ext cx="2554888" cy="2554888"/>
          </a:xfrm>
          <a:prstGeom prst="ellipse">
            <a:avLst/>
          </a:prstGeom>
          <a:no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F5F0554-09AA-7A41-8AAC-D7968B3A9F89}"/>
              </a:ext>
            </a:extLst>
          </p:cNvPr>
          <p:cNvSpPr txBox="1"/>
          <p:nvPr/>
        </p:nvSpPr>
        <p:spPr>
          <a:xfrm>
            <a:off x="2074995" y="2801515"/>
            <a:ext cx="2304499" cy="338554"/>
          </a:xfrm>
          <a:prstGeom prst="rect">
            <a:avLst/>
          </a:prstGeom>
          <a:noFill/>
        </p:spPr>
        <p:txBody>
          <a:bodyPr wrap="square" rtlCol="0">
            <a:spAutoFit/>
          </a:bodyPr>
          <a:lstStyle/>
          <a:p>
            <a:pPr algn="ctr"/>
            <a:r>
              <a:rPr lang="en-US" sz="1600" b="1" dirty="0"/>
              <a:t>1. Building networks</a:t>
            </a:r>
          </a:p>
        </p:txBody>
      </p:sp>
      <p:sp>
        <p:nvSpPr>
          <p:cNvPr id="12" name="Oval 11">
            <a:extLst>
              <a:ext uri="{FF2B5EF4-FFF2-40B4-BE49-F238E27FC236}">
                <a16:creationId xmlns:a16="http://schemas.microsoft.com/office/drawing/2014/main" id="{31665B51-F444-8143-9734-9CD79DDF0FD6}"/>
              </a:ext>
            </a:extLst>
          </p:cNvPr>
          <p:cNvSpPr/>
          <p:nvPr/>
        </p:nvSpPr>
        <p:spPr>
          <a:xfrm>
            <a:off x="950265" y="3552880"/>
            <a:ext cx="2554888" cy="2554888"/>
          </a:xfrm>
          <a:prstGeom prst="ellipse">
            <a:avLst/>
          </a:prstGeom>
          <a:no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0F09E35-C6C6-234B-8DFF-ADC805F703FF}"/>
              </a:ext>
            </a:extLst>
          </p:cNvPr>
          <p:cNvSpPr/>
          <p:nvPr/>
        </p:nvSpPr>
        <p:spPr>
          <a:xfrm>
            <a:off x="2979635" y="3525986"/>
            <a:ext cx="2554888" cy="2554888"/>
          </a:xfrm>
          <a:prstGeom prst="ellipse">
            <a:avLst/>
          </a:prstGeom>
          <a:noFill/>
          <a:ln w="635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43AC343-45C3-374B-9333-DDCD7C7EA1BE}"/>
              </a:ext>
            </a:extLst>
          </p:cNvPr>
          <p:cNvSpPr txBox="1"/>
          <p:nvPr/>
        </p:nvSpPr>
        <p:spPr>
          <a:xfrm>
            <a:off x="1229485" y="4619975"/>
            <a:ext cx="1871749" cy="584775"/>
          </a:xfrm>
          <a:prstGeom prst="rect">
            <a:avLst/>
          </a:prstGeom>
          <a:noFill/>
        </p:spPr>
        <p:txBody>
          <a:bodyPr wrap="square" rtlCol="0">
            <a:spAutoFit/>
          </a:bodyPr>
          <a:lstStyle/>
          <a:p>
            <a:pPr algn="ctr"/>
            <a:r>
              <a:rPr lang="en-US" sz="1600" b="1" dirty="0"/>
              <a:t>2. Supporting careers leaders</a:t>
            </a:r>
          </a:p>
        </p:txBody>
      </p:sp>
      <p:sp>
        <p:nvSpPr>
          <p:cNvPr id="16" name="TextBox 15">
            <a:extLst>
              <a:ext uri="{FF2B5EF4-FFF2-40B4-BE49-F238E27FC236}">
                <a16:creationId xmlns:a16="http://schemas.microsoft.com/office/drawing/2014/main" id="{FED39D4C-5A82-FE49-9DFD-1F979C0C3292}"/>
              </a:ext>
            </a:extLst>
          </p:cNvPr>
          <p:cNvSpPr txBox="1"/>
          <p:nvPr/>
        </p:nvSpPr>
        <p:spPr>
          <a:xfrm>
            <a:off x="3449540" y="4496798"/>
            <a:ext cx="1871749" cy="830997"/>
          </a:xfrm>
          <a:prstGeom prst="rect">
            <a:avLst/>
          </a:prstGeom>
          <a:noFill/>
        </p:spPr>
        <p:txBody>
          <a:bodyPr wrap="square" rtlCol="0">
            <a:spAutoFit/>
          </a:bodyPr>
          <a:lstStyle/>
          <a:p>
            <a:pPr algn="ctr"/>
            <a:r>
              <a:rPr lang="en-US" sz="1600" b="1" dirty="0"/>
              <a:t>3. Backing </a:t>
            </a:r>
            <a:br>
              <a:rPr lang="en-US" sz="1600" b="1" dirty="0"/>
            </a:br>
            <a:r>
              <a:rPr lang="en-US" sz="1600" b="1" dirty="0"/>
              <a:t>the Gatsby benchmarks</a:t>
            </a:r>
          </a:p>
        </p:txBody>
      </p:sp>
      <p:pic>
        <p:nvPicPr>
          <p:cNvPr id="21" name="Picture 20">
            <a:extLst>
              <a:ext uri="{FF2B5EF4-FFF2-40B4-BE49-F238E27FC236}">
                <a16:creationId xmlns:a16="http://schemas.microsoft.com/office/drawing/2014/main" id="{66959240-8180-DF4A-A142-CB43C2747E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23623" y="511932"/>
            <a:ext cx="1500646" cy="608753"/>
          </a:xfrm>
          <a:prstGeom prst="rect">
            <a:avLst/>
          </a:prstGeom>
        </p:spPr>
      </p:pic>
      <p:pic>
        <p:nvPicPr>
          <p:cNvPr id="4" name="Picture 3" descr="A person standing in front of a crowd&#10;&#10;Description automatically generated">
            <a:extLst>
              <a:ext uri="{FF2B5EF4-FFF2-40B4-BE49-F238E27FC236}">
                <a16:creationId xmlns:a16="http://schemas.microsoft.com/office/drawing/2014/main" id="{8E4D14C7-2E4F-0843-9992-4C33C5CE0E7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114228" y="1576892"/>
            <a:ext cx="4774910" cy="4822659"/>
          </a:xfrm>
          <a:prstGeom prst="rect">
            <a:avLst/>
          </a:prstGeom>
        </p:spPr>
      </p:pic>
      <p:pic>
        <p:nvPicPr>
          <p:cNvPr id="18" name="Picture 6" descr="Home Page | Leicester &amp; Leicestershire Enterprise Partnership">
            <a:extLst>
              <a:ext uri="{FF2B5EF4-FFF2-40B4-BE49-F238E27FC236}">
                <a16:creationId xmlns:a16="http://schemas.microsoft.com/office/drawing/2014/main" id="{1EAEDF7C-75FC-4CA8-8817-EF6305E310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5390" y="370157"/>
            <a:ext cx="1000704" cy="750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831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387B20-E150-9444-8268-4217F42B3091}"/>
              </a:ext>
            </a:extLst>
          </p:cNvPr>
          <p:cNvSpPr/>
          <p:nvPr/>
        </p:nvSpPr>
        <p:spPr>
          <a:xfrm>
            <a:off x="0" y="0"/>
            <a:ext cx="10118362" cy="68777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CF211ED9-41E3-244A-B835-B58A253E0D2D}"/>
              </a:ext>
            </a:extLst>
          </p:cNvPr>
          <p:cNvSpPr txBox="1"/>
          <p:nvPr/>
        </p:nvSpPr>
        <p:spPr>
          <a:xfrm>
            <a:off x="10554522" y="537318"/>
            <a:ext cx="1110739" cy="923330"/>
          </a:xfrm>
          <a:prstGeom prst="rect">
            <a:avLst/>
          </a:prstGeom>
          <a:noFill/>
        </p:spPr>
        <p:txBody>
          <a:bodyPr wrap="square" rtlCol="0">
            <a:spAutoFit/>
          </a:bodyPr>
          <a:lstStyle/>
          <a:p>
            <a:pPr algn="ctr"/>
            <a:r>
              <a:rPr lang="en-GB" dirty="0"/>
              <a:t>Your </a:t>
            </a:r>
            <a:br>
              <a:rPr lang="en-GB" dirty="0"/>
            </a:br>
            <a:r>
              <a:rPr lang="en-GB" dirty="0"/>
              <a:t>School </a:t>
            </a:r>
            <a:br>
              <a:rPr lang="en-GB" dirty="0"/>
            </a:br>
            <a:r>
              <a:rPr lang="en-GB" dirty="0"/>
              <a:t>Branding </a:t>
            </a:r>
          </a:p>
        </p:txBody>
      </p:sp>
      <p:pic>
        <p:nvPicPr>
          <p:cNvPr id="15" name="Picture 14" descr="A close up of a logo&#10;&#10;Description automatically generated">
            <a:extLst>
              <a:ext uri="{FF2B5EF4-FFF2-40B4-BE49-F238E27FC236}">
                <a16:creationId xmlns:a16="http://schemas.microsoft.com/office/drawing/2014/main" id="{2E823D97-E31E-8447-8C26-8B94E2F2F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4668" y="5449779"/>
            <a:ext cx="1201441" cy="911215"/>
          </a:xfrm>
          <a:prstGeom prst="rect">
            <a:avLst/>
          </a:prstGeom>
        </p:spPr>
      </p:pic>
      <p:pic>
        <p:nvPicPr>
          <p:cNvPr id="16" name="Picture 15" descr="A picture containing chart&#10;&#10;Description automatically generated">
            <a:extLst>
              <a:ext uri="{FF2B5EF4-FFF2-40B4-BE49-F238E27FC236}">
                <a16:creationId xmlns:a16="http://schemas.microsoft.com/office/drawing/2014/main" id="{8E7B7C0B-8F90-4B46-8E5C-322043C1FD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0988" y="4193741"/>
            <a:ext cx="928799" cy="953426"/>
          </a:xfrm>
          <a:prstGeom prst="rect">
            <a:avLst/>
          </a:prstGeom>
        </p:spPr>
      </p:pic>
      <p:sp>
        <p:nvSpPr>
          <p:cNvPr id="8" name="Title 8">
            <a:extLst>
              <a:ext uri="{FF2B5EF4-FFF2-40B4-BE49-F238E27FC236}">
                <a16:creationId xmlns:a16="http://schemas.microsoft.com/office/drawing/2014/main" id="{9BA9BAE8-D660-4A9E-94BE-ABA7304B354A}"/>
              </a:ext>
            </a:extLst>
          </p:cNvPr>
          <p:cNvSpPr txBox="1">
            <a:spLocks/>
          </p:cNvSpPr>
          <p:nvPr/>
        </p:nvSpPr>
        <p:spPr>
          <a:xfrm>
            <a:off x="833337" y="1352326"/>
            <a:ext cx="6902968" cy="707886"/>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4000" b="1">
                <a:solidFill>
                  <a:schemeClr val="bg1"/>
                </a:solidFill>
                <a:latin typeface="+mn-lt"/>
                <a:cs typeface="Segoe UI" panose="020B0502040204020203" pitchFamily="34" charset="0"/>
              </a:rPr>
              <a:t>Objectives for today </a:t>
            </a:r>
            <a:endParaRPr lang="en-GB" sz="4000" b="1" dirty="0">
              <a:solidFill>
                <a:schemeClr val="bg1"/>
              </a:solidFill>
              <a:latin typeface="+mn-lt"/>
              <a:cs typeface="Segoe UI" panose="020B0502040204020203" pitchFamily="34" charset="0"/>
            </a:endParaRPr>
          </a:p>
        </p:txBody>
      </p:sp>
      <p:sp>
        <p:nvSpPr>
          <p:cNvPr id="9" name="Subtitle 2">
            <a:extLst>
              <a:ext uri="{FF2B5EF4-FFF2-40B4-BE49-F238E27FC236}">
                <a16:creationId xmlns:a16="http://schemas.microsoft.com/office/drawing/2014/main" id="{30CCF4FD-0BDF-4984-B852-AF666E2036FF}"/>
              </a:ext>
            </a:extLst>
          </p:cNvPr>
          <p:cNvSpPr txBox="1">
            <a:spLocks/>
          </p:cNvSpPr>
          <p:nvPr/>
        </p:nvSpPr>
        <p:spPr>
          <a:xfrm>
            <a:off x="833337" y="2807501"/>
            <a:ext cx="7600800" cy="21369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70000"/>
              </a:lnSpc>
            </a:pPr>
            <a:r>
              <a:rPr lang="en-GB" sz="1600" dirty="0">
                <a:solidFill>
                  <a:schemeClr val="bg1"/>
                </a:solidFill>
                <a:cs typeface="Segoe UI" panose="020B0502040204020203" pitchFamily="34" charset="0"/>
              </a:rPr>
              <a:t>Bring key stakeholders together</a:t>
            </a:r>
          </a:p>
          <a:p>
            <a:pPr marL="342900" indent="-342900">
              <a:lnSpc>
                <a:spcPct val="170000"/>
              </a:lnSpc>
            </a:pPr>
            <a:r>
              <a:rPr lang="en-GB" sz="1600" dirty="0">
                <a:solidFill>
                  <a:schemeClr val="bg1"/>
                </a:solidFill>
                <a:cs typeface="Segoe UI" panose="020B0502040204020203" pitchFamily="34" charset="0"/>
              </a:rPr>
              <a:t>Collect views and perspective from each stakeholder group</a:t>
            </a:r>
          </a:p>
          <a:p>
            <a:pPr marL="342900" indent="-342900">
              <a:lnSpc>
                <a:spcPct val="170000"/>
              </a:lnSpc>
            </a:pPr>
            <a:r>
              <a:rPr lang="en-GB" sz="1600" dirty="0">
                <a:solidFill>
                  <a:schemeClr val="bg1"/>
                </a:solidFill>
                <a:cs typeface="Segoe UI" panose="020B0502040204020203" pitchFamily="34" charset="0"/>
              </a:rPr>
              <a:t>Form a group who can evaluate the careers programme at the end of the school year</a:t>
            </a:r>
          </a:p>
          <a:p>
            <a:pPr marL="342900" indent="-342900">
              <a:lnSpc>
                <a:spcPct val="170000"/>
              </a:lnSpc>
            </a:pPr>
            <a:r>
              <a:rPr lang="en-GB" sz="1600" dirty="0">
                <a:solidFill>
                  <a:schemeClr val="bg1"/>
                </a:solidFill>
                <a:cs typeface="Segoe UI" panose="020B0502040204020203" pitchFamily="34" charset="0"/>
              </a:rPr>
              <a:t>Create momentum to support real and lasting improvements at this school</a:t>
            </a:r>
          </a:p>
        </p:txBody>
      </p:sp>
      <p:pic>
        <p:nvPicPr>
          <p:cNvPr id="10" name="Picture 9" descr="A picture containing text, clipart&#10;&#10;Description automatically generated">
            <a:extLst>
              <a:ext uri="{FF2B5EF4-FFF2-40B4-BE49-F238E27FC236}">
                <a16:creationId xmlns:a16="http://schemas.microsoft.com/office/drawing/2014/main" id="{9DF6CDCF-D595-4F47-95D3-C86695608C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0988" y="3215619"/>
            <a:ext cx="1188757" cy="479189"/>
          </a:xfrm>
          <a:prstGeom prst="rect">
            <a:avLst/>
          </a:prstGeom>
        </p:spPr>
      </p:pic>
    </p:spTree>
    <p:extLst>
      <p:ext uri="{BB962C8B-B14F-4D97-AF65-F5344CB8AC3E}">
        <p14:creationId xmlns:p14="http://schemas.microsoft.com/office/powerpoint/2010/main" val="1657754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387B20-E150-9444-8268-4217F42B3091}"/>
              </a:ext>
            </a:extLst>
          </p:cNvPr>
          <p:cNvSpPr/>
          <p:nvPr/>
        </p:nvSpPr>
        <p:spPr>
          <a:xfrm>
            <a:off x="-40105" y="-9882"/>
            <a:ext cx="10118362" cy="68777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CF211ED9-41E3-244A-B835-B58A253E0D2D}"/>
              </a:ext>
            </a:extLst>
          </p:cNvPr>
          <p:cNvSpPr txBox="1"/>
          <p:nvPr/>
        </p:nvSpPr>
        <p:spPr>
          <a:xfrm>
            <a:off x="10554522" y="537318"/>
            <a:ext cx="1110739" cy="923330"/>
          </a:xfrm>
          <a:prstGeom prst="rect">
            <a:avLst/>
          </a:prstGeom>
          <a:noFill/>
        </p:spPr>
        <p:txBody>
          <a:bodyPr wrap="square" rtlCol="0">
            <a:spAutoFit/>
          </a:bodyPr>
          <a:lstStyle/>
          <a:p>
            <a:pPr algn="ctr"/>
            <a:r>
              <a:rPr lang="en-GB" dirty="0"/>
              <a:t>Your </a:t>
            </a:r>
            <a:br>
              <a:rPr lang="en-GB" dirty="0"/>
            </a:br>
            <a:r>
              <a:rPr lang="en-GB" dirty="0"/>
              <a:t>School </a:t>
            </a:r>
            <a:br>
              <a:rPr lang="en-GB" dirty="0"/>
            </a:br>
            <a:r>
              <a:rPr lang="en-GB" dirty="0"/>
              <a:t>Branding </a:t>
            </a:r>
          </a:p>
        </p:txBody>
      </p:sp>
      <p:pic>
        <p:nvPicPr>
          <p:cNvPr id="15" name="Picture 14" descr="A close up of a logo&#10;&#10;Description automatically generated">
            <a:extLst>
              <a:ext uri="{FF2B5EF4-FFF2-40B4-BE49-F238E27FC236}">
                <a16:creationId xmlns:a16="http://schemas.microsoft.com/office/drawing/2014/main" id="{2E823D97-E31E-8447-8C26-8B94E2F2F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4668" y="5449779"/>
            <a:ext cx="1201441" cy="911215"/>
          </a:xfrm>
          <a:prstGeom prst="rect">
            <a:avLst/>
          </a:prstGeom>
        </p:spPr>
      </p:pic>
      <p:pic>
        <p:nvPicPr>
          <p:cNvPr id="16" name="Picture 15" descr="A picture containing chart&#10;&#10;Description automatically generated">
            <a:extLst>
              <a:ext uri="{FF2B5EF4-FFF2-40B4-BE49-F238E27FC236}">
                <a16:creationId xmlns:a16="http://schemas.microsoft.com/office/drawing/2014/main" id="{8E7B7C0B-8F90-4B46-8E5C-322043C1FD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0988" y="4193741"/>
            <a:ext cx="928799" cy="953426"/>
          </a:xfrm>
          <a:prstGeom prst="rect">
            <a:avLst/>
          </a:prstGeom>
        </p:spPr>
      </p:pic>
      <p:sp>
        <p:nvSpPr>
          <p:cNvPr id="14" name="Title 8">
            <a:extLst>
              <a:ext uri="{FF2B5EF4-FFF2-40B4-BE49-F238E27FC236}">
                <a16:creationId xmlns:a16="http://schemas.microsoft.com/office/drawing/2014/main" id="{82D7C97C-C265-40E1-8CDD-464D65A76FEE}"/>
              </a:ext>
            </a:extLst>
          </p:cNvPr>
          <p:cNvSpPr txBox="1">
            <a:spLocks/>
          </p:cNvSpPr>
          <p:nvPr/>
        </p:nvSpPr>
        <p:spPr>
          <a:xfrm>
            <a:off x="823328" y="539212"/>
            <a:ext cx="8251516" cy="1323439"/>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4000" b="1" dirty="0">
                <a:solidFill>
                  <a:schemeClr val="bg1"/>
                </a:solidFill>
                <a:latin typeface="+mn-lt"/>
                <a:cs typeface="Segoe UI" panose="020B0502040204020203" pitchFamily="34" charset="0"/>
              </a:rPr>
              <a:t>The key challenges </a:t>
            </a:r>
            <a:br>
              <a:rPr lang="en-GB" sz="4000" b="1" dirty="0">
                <a:solidFill>
                  <a:schemeClr val="bg1"/>
                </a:solidFill>
                <a:latin typeface="+mn-lt"/>
                <a:cs typeface="Segoe UI" panose="020B0502040204020203" pitchFamily="34" charset="0"/>
              </a:rPr>
            </a:br>
            <a:r>
              <a:rPr lang="en-GB" sz="4000" b="1" dirty="0">
                <a:solidFill>
                  <a:schemeClr val="bg1"/>
                </a:solidFill>
                <a:latin typeface="+mn-lt"/>
                <a:cs typeface="Segoe UI" panose="020B0502040204020203" pitchFamily="34" charset="0"/>
              </a:rPr>
              <a:t>we identified</a:t>
            </a:r>
          </a:p>
        </p:txBody>
      </p:sp>
      <p:sp>
        <p:nvSpPr>
          <p:cNvPr id="17" name="Subtitle 2">
            <a:extLst>
              <a:ext uri="{FF2B5EF4-FFF2-40B4-BE49-F238E27FC236}">
                <a16:creationId xmlns:a16="http://schemas.microsoft.com/office/drawing/2014/main" id="{092F1479-6D56-45A8-8CFA-C2CD74D29D64}"/>
              </a:ext>
            </a:extLst>
          </p:cNvPr>
          <p:cNvSpPr txBox="1">
            <a:spLocks/>
          </p:cNvSpPr>
          <p:nvPr/>
        </p:nvSpPr>
        <p:spPr>
          <a:xfrm>
            <a:off x="582214" y="2587592"/>
            <a:ext cx="8633976" cy="330606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70000"/>
              </a:lnSpc>
            </a:pPr>
            <a:r>
              <a:rPr lang="en-GB" sz="1600" dirty="0">
                <a:solidFill>
                  <a:schemeClr val="bg1"/>
                </a:solidFill>
                <a:cs typeface="Segoe UI" panose="020B0502040204020203" pitchFamily="34" charset="0"/>
              </a:rPr>
              <a:t>Bullet 3 or 4 challenges r barriers the school  needs to overcome in order to embed a great careers programme</a:t>
            </a:r>
          </a:p>
          <a:p>
            <a:pPr marL="285750" indent="-285750">
              <a:lnSpc>
                <a:spcPct val="170000"/>
              </a:lnSpc>
            </a:pPr>
            <a:r>
              <a:rPr lang="en-GB" sz="1600" dirty="0">
                <a:solidFill>
                  <a:schemeClr val="bg1"/>
                </a:solidFill>
                <a:cs typeface="Segoe UI" panose="020B0502040204020203" pitchFamily="34" charset="0"/>
              </a:rPr>
              <a:t>E.g. engage parental support</a:t>
            </a:r>
          </a:p>
          <a:p>
            <a:pPr marL="342900" indent="-342900">
              <a:lnSpc>
                <a:spcPct val="170000"/>
              </a:lnSpc>
            </a:pPr>
            <a:r>
              <a:rPr lang="en-GB" sz="1600" dirty="0">
                <a:solidFill>
                  <a:schemeClr val="bg1"/>
                </a:solidFill>
                <a:cs typeface="Segoe UI" panose="020B0502040204020203" pitchFamily="34" charset="0"/>
              </a:rPr>
              <a:t>Build sustainable relationships with local businesses </a:t>
            </a:r>
          </a:p>
          <a:p>
            <a:pPr marL="342900" indent="-342900">
              <a:lnSpc>
                <a:spcPct val="170000"/>
              </a:lnSpc>
            </a:pPr>
            <a:r>
              <a:rPr lang="en-GB" sz="1600" dirty="0">
                <a:solidFill>
                  <a:schemeClr val="bg1"/>
                </a:solidFill>
                <a:cs typeface="Segoe UI" panose="020B0502040204020203" pitchFamily="34" charset="0"/>
              </a:rPr>
              <a:t>Make our website a valuable source of careers information and inspiration for all stakeholders </a:t>
            </a:r>
          </a:p>
        </p:txBody>
      </p:sp>
      <p:pic>
        <p:nvPicPr>
          <p:cNvPr id="8" name="Picture 7" descr="A picture containing text, clipart&#10;&#10;Description automatically generated">
            <a:extLst>
              <a:ext uri="{FF2B5EF4-FFF2-40B4-BE49-F238E27FC236}">
                <a16:creationId xmlns:a16="http://schemas.microsoft.com/office/drawing/2014/main" id="{E7D2A3F6-7DF8-4FAC-ADC2-924EB91763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0576" y="3323652"/>
            <a:ext cx="1188757" cy="479189"/>
          </a:xfrm>
          <a:prstGeom prst="rect">
            <a:avLst/>
          </a:prstGeom>
        </p:spPr>
      </p:pic>
    </p:spTree>
    <p:extLst>
      <p:ext uri="{BB962C8B-B14F-4D97-AF65-F5344CB8AC3E}">
        <p14:creationId xmlns:p14="http://schemas.microsoft.com/office/powerpoint/2010/main" val="2890569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3E01FCC-5694-9640-B461-31D344F25393}"/>
              </a:ext>
            </a:extLst>
          </p:cNvPr>
          <p:cNvSpPr/>
          <p:nvPr/>
        </p:nvSpPr>
        <p:spPr>
          <a:xfrm>
            <a:off x="0" y="0"/>
            <a:ext cx="10118362" cy="68777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C5ACC13E-2A37-2048-8B4F-26722D4244DD}"/>
              </a:ext>
            </a:extLst>
          </p:cNvPr>
          <p:cNvSpPr txBox="1"/>
          <p:nvPr/>
        </p:nvSpPr>
        <p:spPr>
          <a:xfrm>
            <a:off x="10554522" y="537318"/>
            <a:ext cx="1110739" cy="923330"/>
          </a:xfrm>
          <a:prstGeom prst="rect">
            <a:avLst/>
          </a:prstGeom>
          <a:noFill/>
        </p:spPr>
        <p:txBody>
          <a:bodyPr wrap="square" rtlCol="0">
            <a:spAutoFit/>
          </a:bodyPr>
          <a:lstStyle/>
          <a:p>
            <a:pPr algn="ctr"/>
            <a:r>
              <a:rPr lang="en-GB" dirty="0"/>
              <a:t>Your </a:t>
            </a:r>
            <a:br>
              <a:rPr lang="en-GB" dirty="0"/>
            </a:br>
            <a:r>
              <a:rPr lang="en-GB" dirty="0"/>
              <a:t>School </a:t>
            </a:r>
            <a:br>
              <a:rPr lang="en-GB" dirty="0"/>
            </a:br>
            <a:r>
              <a:rPr lang="en-GB" dirty="0"/>
              <a:t>Branding </a:t>
            </a:r>
          </a:p>
        </p:txBody>
      </p:sp>
      <p:pic>
        <p:nvPicPr>
          <p:cNvPr id="18" name="Picture 17" descr="A close up of a logo&#10;&#10;Description automatically generated">
            <a:extLst>
              <a:ext uri="{FF2B5EF4-FFF2-40B4-BE49-F238E27FC236}">
                <a16:creationId xmlns:a16="http://schemas.microsoft.com/office/drawing/2014/main" id="{60638E7C-F940-AA42-9576-FEBADD4BCC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4668" y="5449779"/>
            <a:ext cx="1201441" cy="911215"/>
          </a:xfrm>
          <a:prstGeom prst="rect">
            <a:avLst/>
          </a:prstGeom>
        </p:spPr>
      </p:pic>
      <p:pic>
        <p:nvPicPr>
          <p:cNvPr id="20" name="Picture 19" descr="A picture containing chart&#10;&#10;Description automatically generated">
            <a:extLst>
              <a:ext uri="{FF2B5EF4-FFF2-40B4-BE49-F238E27FC236}">
                <a16:creationId xmlns:a16="http://schemas.microsoft.com/office/drawing/2014/main" id="{E4BCFC97-F37A-3F42-853F-B32F21BB3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0988" y="4193741"/>
            <a:ext cx="928799" cy="953426"/>
          </a:xfrm>
          <a:prstGeom prst="rect">
            <a:avLst/>
          </a:prstGeom>
        </p:spPr>
      </p:pic>
      <p:pic>
        <p:nvPicPr>
          <p:cNvPr id="6" name="Picture 5" descr="Icon&#10;&#10;Description automatically generated">
            <a:extLst>
              <a:ext uri="{FF2B5EF4-FFF2-40B4-BE49-F238E27FC236}">
                <a16:creationId xmlns:a16="http://schemas.microsoft.com/office/drawing/2014/main" id="{6E8E1702-4F86-0243-98DB-6288B1A39D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1360BB26-D017-2F4A-9E49-477BDC6FD85A}"/>
              </a:ext>
            </a:extLst>
          </p:cNvPr>
          <p:cNvSpPr txBox="1"/>
          <p:nvPr/>
        </p:nvSpPr>
        <p:spPr>
          <a:xfrm>
            <a:off x="1244183" y="2983043"/>
            <a:ext cx="1184223" cy="646331"/>
          </a:xfrm>
          <a:prstGeom prst="rect">
            <a:avLst/>
          </a:prstGeom>
          <a:noFill/>
        </p:spPr>
        <p:txBody>
          <a:bodyPr wrap="square" rtlCol="0">
            <a:spAutoFit/>
          </a:bodyPr>
          <a:lstStyle/>
          <a:p>
            <a:pPr algn="ctr"/>
            <a:r>
              <a:rPr lang="en-GB" dirty="0">
                <a:solidFill>
                  <a:schemeClr val="accent4"/>
                </a:solidFill>
                <a:cs typeface="Segoe UI" panose="020B0502040204020203" pitchFamily="34" charset="0"/>
              </a:rPr>
              <a:t>Review &amp; Reflect</a:t>
            </a:r>
            <a:endParaRPr lang="en-US" dirty="0">
              <a:solidFill>
                <a:schemeClr val="accent4"/>
              </a:solidFill>
            </a:endParaRPr>
          </a:p>
        </p:txBody>
      </p:sp>
      <p:sp>
        <p:nvSpPr>
          <p:cNvPr id="16" name="TextBox 15">
            <a:extLst>
              <a:ext uri="{FF2B5EF4-FFF2-40B4-BE49-F238E27FC236}">
                <a16:creationId xmlns:a16="http://schemas.microsoft.com/office/drawing/2014/main" id="{EC60A2C0-EDA3-DD4A-A9DB-26CCA2C92BC2}"/>
              </a:ext>
            </a:extLst>
          </p:cNvPr>
          <p:cNvSpPr txBox="1"/>
          <p:nvPr/>
        </p:nvSpPr>
        <p:spPr>
          <a:xfrm>
            <a:off x="1918741" y="5201587"/>
            <a:ext cx="1184223" cy="646331"/>
          </a:xfrm>
          <a:prstGeom prst="rect">
            <a:avLst/>
          </a:prstGeom>
          <a:noFill/>
        </p:spPr>
        <p:txBody>
          <a:bodyPr wrap="square" rtlCol="0">
            <a:spAutoFit/>
          </a:bodyPr>
          <a:lstStyle/>
          <a:p>
            <a:pPr algn="ctr"/>
            <a:r>
              <a:rPr lang="en-GB" dirty="0">
                <a:solidFill>
                  <a:schemeClr val="accent4"/>
                </a:solidFill>
                <a:cs typeface="Segoe UI" panose="020B0502040204020203" pitchFamily="34" charset="0"/>
              </a:rPr>
              <a:t>Evaluate Evidence</a:t>
            </a:r>
            <a:endParaRPr lang="en-US" dirty="0">
              <a:solidFill>
                <a:schemeClr val="accent4"/>
              </a:solidFill>
            </a:endParaRPr>
          </a:p>
        </p:txBody>
      </p:sp>
      <p:sp>
        <p:nvSpPr>
          <p:cNvPr id="17" name="TextBox 16">
            <a:extLst>
              <a:ext uri="{FF2B5EF4-FFF2-40B4-BE49-F238E27FC236}">
                <a16:creationId xmlns:a16="http://schemas.microsoft.com/office/drawing/2014/main" id="{50ADE9D2-F38A-6646-A523-7F0C7C2C63BA}"/>
              </a:ext>
            </a:extLst>
          </p:cNvPr>
          <p:cNvSpPr txBox="1"/>
          <p:nvPr/>
        </p:nvSpPr>
        <p:spPr>
          <a:xfrm>
            <a:off x="3155431" y="998983"/>
            <a:ext cx="1828800" cy="646331"/>
          </a:xfrm>
          <a:prstGeom prst="rect">
            <a:avLst/>
          </a:prstGeom>
          <a:noFill/>
        </p:spPr>
        <p:txBody>
          <a:bodyPr wrap="square" rtlCol="0">
            <a:spAutoFit/>
          </a:bodyPr>
          <a:lstStyle/>
          <a:p>
            <a:pPr algn="ctr"/>
            <a:r>
              <a:rPr lang="en-GB" dirty="0">
                <a:solidFill>
                  <a:schemeClr val="accent4"/>
                </a:solidFill>
                <a:cs typeface="Segoe UI" panose="020B0502040204020203" pitchFamily="34" charset="0"/>
              </a:rPr>
              <a:t>Careers Plan/Programme</a:t>
            </a:r>
            <a:endParaRPr lang="en-US" dirty="0">
              <a:solidFill>
                <a:schemeClr val="accent4"/>
              </a:solidFill>
            </a:endParaRPr>
          </a:p>
        </p:txBody>
      </p:sp>
      <p:sp>
        <p:nvSpPr>
          <p:cNvPr id="19" name="TextBox 18">
            <a:extLst>
              <a:ext uri="{FF2B5EF4-FFF2-40B4-BE49-F238E27FC236}">
                <a16:creationId xmlns:a16="http://schemas.microsoft.com/office/drawing/2014/main" id="{7ED33FA3-BC6D-544A-BA89-9227C14390C3}"/>
              </a:ext>
            </a:extLst>
          </p:cNvPr>
          <p:cNvSpPr txBox="1"/>
          <p:nvPr/>
        </p:nvSpPr>
        <p:spPr>
          <a:xfrm>
            <a:off x="5314014" y="2844543"/>
            <a:ext cx="1828800" cy="923330"/>
          </a:xfrm>
          <a:prstGeom prst="rect">
            <a:avLst/>
          </a:prstGeom>
          <a:noFill/>
        </p:spPr>
        <p:txBody>
          <a:bodyPr wrap="square" rtlCol="0">
            <a:spAutoFit/>
          </a:bodyPr>
          <a:lstStyle/>
          <a:p>
            <a:pPr algn="ctr"/>
            <a:r>
              <a:rPr lang="en-GB" dirty="0">
                <a:solidFill>
                  <a:schemeClr val="accent4"/>
                </a:solidFill>
                <a:cs typeface="Segoe UI" panose="020B0502040204020203" pitchFamily="34" charset="0"/>
              </a:rPr>
              <a:t>Deliver Programme of Activities</a:t>
            </a:r>
            <a:endParaRPr lang="en-US" dirty="0">
              <a:solidFill>
                <a:schemeClr val="accent4"/>
              </a:solidFill>
            </a:endParaRPr>
          </a:p>
        </p:txBody>
      </p:sp>
      <p:sp>
        <p:nvSpPr>
          <p:cNvPr id="21" name="TextBox 20">
            <a:extLst>
              <a:ext uri="{FF2B5EF4-FFF2-40B4-BE49-F238E27FC236}">
                <a16:creationId xmlns:a16="http://schemas.microsoft.com/office/drawing/2014/main" id="{BF06D8F1-F41F-2A46-BCA6-67E7EC0ADB0F}"/>
              </a:ext>
            </a:extLst>
          </p:cNvPr>
          <p:cNvSpPr txBox="1"/>
          <p:nvPr/>
        </p:nvSpPr>
        <p:spPr>
          <a:xfrm>
            <a:off x="4654447" y="5340086"/>
            <a:ext cx="1828800" cy="369332"/>
          </a:xfrm>
          <a:prstGeom prst="rect">
            <a:avLst/>
          </a:prstGeom>
          <a:noFill/>
        </p:spPr>
        <p:txBody>
          <a:bodyPr wrap="square" rtlCol="0">
            <a:spAutoFit/>
          </a:bodyPr>
          <a:lstStyle/>
          <a:p>
            <a:pPr algn="ctr"/>
            <a:r>
              <a:rPr lang="en-GB" dirty="0">
                <a:solidFill>
                  <a:schemeClr val="accent4"/>
                </a:solidFill>
                <a:cs typeface="Segoe UI" panose="020B0502040204020203" pitchFamily="34" charset="0"/>
              </a:rPr>
              <a:t>Collect Data</a:t>
            </a:r>
            <a:endParaRPr lang="en-US" dirty="0">
              <a:solidFill>
                <a:schemeClr val="accent4"/>
              </a:solidFill>
            </a:endParaRPr>
          </a:p>
        </p:txBody>
      </p:sp>
      <p:pic>
        <p:nvPicPr>
          <p:cNvPr id="12" name="Picture 11" descr="A picture containing clothing&#10;&#10;Description automatically generated">
            <a:extLst>
              <a:ext uri="{FF2B5EF4-FFF2-40B4-BE49-F238E27FC236}">
                <a16:creationId xmlns:a16="http://schemas.microsoft.com/office/drawing/2014/main" id="{3ACB519E-8429-2140-A9EE-5DA17723E1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68" y="3477719"/>
            <a:ext cx="1014085" cy="3380281"/>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781B6167-CC06-4812-89DC-C400F3B352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44668" y="3288684"/>
            <a:ext cx="1188757" cy="479189"/>
          </a:xfrm>
          <a:prstGeom prst="rect">
            <a:avLst/>
          </a:prstGeom>
        </p:spPr>
      </p:pic>
    </p:spTree>
    <p:extLst>
      <p:ext uri="{BB962C8B-B14F-4D97-AF65-F5344CB8AC3E}">
        <p14:creationId xmlns:p14="http://schemas.microsoft.com/office/powerpoint/2010/main" val="2394041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F59933-350D-F548-9E4D-1DCB14D9215B}"/>
              </a:ext>
            </a:extLst>
          </p:cNvPr>
          <p:cNvSpPr/>
          <p:nvPr/>
        </p:nvSpPr>
        <p:spPr>
          <a:xfrm>
            <a:off x="0" y="0"/>
            <a:ext cx="10118362" cy="68777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63B4B28D-A132-9E42-A9D9-927C93620B0D}"/>
              </a:ext>
            </a:extLst>
          </p:cNvPr>
          <p:cNvSpPr txBox="1"/>
          <p:nvPr/>
        </p:nvSpPr>
        <p:spPr>
          <a:xfrm>
            <a:off x="10554522" y="537318"/>
            <a:ext cx="1110739" cy="923330"/>
          </a:xfrm>
          <a:prstGeom prst="rect">
            <a:avLst/>
          </a:prstGeom>
          <a:noFill/>
        </p:spPr>
        <p:txBody>
          <a:bodyPr wrap="square" rtlCol="0">
            <a:spAutoFit/>
          </a:bodyPr>
          <a:lstStyle/>
          <a:p>
            <a:pPr algn="ctr"/>
            <a:r>
              <a:rPr lang="en-GB" dirty="0"/>
              <a:t>Your </a:t>
            </a:r>
            <a:br>
              <a:rPr lang="en-GB" dirty="0"/>
            </a:br>
            <a:r>
              <a:rPr lang="en-GB" dirty="0"/>
              <a:t>School </a:t>
            </a:r>
            <a:br>
              <a:rPr lang="en-GB" dirty="0"/>
            </a:br>
            <a:r>
              <a:rPr lang="en-GB" dirty="0"/>
              <a:t>Branding </a:t>
            </a:r>
          </a:p>
        </p:txBody>
      </p:sp>
      <p:pic>
        <p:nvPicPr>
          <p:cNvPr id="10" name="Picture 9" descr="A close up of a logo&#10;&#10;Description automatically generated">
            <a:extLst>
              <a:ext uri="{FF2B5EF4-FFF2-40B4-BE49-F238E27FC236}">
                <a16:creationId xmlns:a16="http://schemas.microsoft.com/office/drawing/2014/main" id="{552280EF-B57D-1B4A-B9C5-71C0766B6F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4668" y="5449779"/>
            <a:ext cx="1201441" cy="911215"/>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0038BF32-516E-2440-A3AB-253E2C2D4F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0988" y="4193741"/>
            <a:ext cx="928799" cy="953426"/>
          </a:xfrm>
          <a:prstGeom prst="rect">
            <a:avLst/>
          </a:prstGeom>
        </p:spPr>
      </p:pic>
      <p:sp>
        <p:nvSpPr>
          <p:cNvPr id="12" name="Chevron 11">
            <a:extLst>
              <a:ext uri="{FF2B5EF4-FFF2-40B4-BE49-F238E27FC236}">
                <a16:creationId xmlns:a16="http://schemas.microsoft.com/office/drawing/2014/main" id="{419D85BB-57D5-894A-A939-36FC12B33F5E}"/>
              </a:ext>
            </a:extLst>
          </p:cNvPr>
          <p:cNvSpPr/>
          <p:nvPr/>
        </p:nvSpPr>
        <p:spPr>
          <a:xfrm rot="5400000">
            <a:off x="7692129" y="5304132"/>
            <a:ext cx="3143584" cy="170887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a:extLst>
              <a:ext uri="{FF2B5EF4-FFF2-40B4-BE49-F238E27FC236}">
                <a16:creationId xmlns:a16="http://schemas.microsoft.com/office/drawing/2014/main" id="{6CBC37A4-A87E-9846-9EBD-1B18B43E9FB0}"/>
              </a:ext>
            </a:extLst>
          </p:cNvPr>
          <p:cNvSpPr/>
          <p:nvPr/>
        </p:nvSpPr>
        <p:spPr>
          <a:xfrm rot="5400000">
            <a:off x="8243382" y="5855383"/>
            <a:ext cx="2041078" cy="1708878"/>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itle 8">
            <a:extLst>
              <a:ext uri="{FF2B5EF4-FFF2-40B4-BE49-F238E27FC236}">
                <a16:creationId xmlns:a16="http://schemas.microsoft.com/office/drawing/2014/main" id="{F19470C7-4557-44E9-8A76-6BC90D3C9DC5}"/>
              </a:ext>
            </a:extLst>
          </p:cNvPr>
          <p:cNvSpPr txBox="1">
            <a:spLocks/>
          </p:cNvSpPr>
          <p:nvPr/>
        </p:nvSpPr>
        <p:spPr>
          <a:xfrm>
            <a:off x="761147" y="700335"/>
            <a:ext cx="6902968" cy="707886"/>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4000" b="1">
                <a:solidFill>
                  <a:schemeClr val="bg1"/>
                </a:solidFill>
                <a:latin typeface="+mn-lt"/>
                <a:cs typeface="Segoe UI" panose="020B0502040204020203" pitchFamily="34" charset="0"/>
              </a:rPr>
              <a:t>Careers Evaluation Group</a:t>
            </a:r>
            <a:endParaRPr lang="en-GB" sz="4000" b="1" dirty="0">
              <a:solidFill>
                <a:schemeClr val="bg1"/>
              </a:solidFill>
              <a:latin typeface="+mn-lt"/>
              <a:cs typeface="Segoe UI" panose="020B0502040204020203" pitchFamily="34" charset="0"/>
            </a:endParaRPr>
          </a:p>
        </p:txBody>
      </p:sp>
      <p:sp>
        <p:nvSpPr>
          <p:cNvPr id="15" name="Subtitle 2">
            <a:extLst>
              <a:ext uri="{FF2B5EF4-FFF2-40B4-BE49-F238E27FC236}">
                <a16:creationId xmlns:a16="http://schemas.microsoft.com/office/drawing/2014/main" id="{8F22C381-8840-458F-A4B5-EE5F73FF7902}"/>
              </a:ext>
            </a:extLst>
          </p:cNvPr>
          <p:cNvSpPr txBox="1">
            <a:spLocks/>
          </p:cNvSpPr>
          <p:nvPr/>
        </p:nvSpPr>
        <p:spPr>
          <a:xfrm>
            <a:off x="845369" y="1917163"/>
            <a:ext cx="7600800" cy="27147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70000"/>
              </a:lnSpc>
            </a:pPr>
            <a:r>
              <a:rPr lang="en-GB" sz="1600" dirty="0">
                <a:solidFill>
                  <a:schemeClr val="bg1"/>
                </a:solidFill>
                <a:cs typeface="Segoe UI" panose="020B0502040204020203" pitchFamily="34" charset="0"/>
              </a:rPr>
              <a:t>Confirm your membership by adding name and email address to the list</a:t>
            </a:r>
          </a:p>
          <a:p>
            <a:pPr marL="342900" indent="-342900">
              <a:lnSpc>
                <a:spcPct val="170000"/>
              </a:lnSpc>
            </a:pPr>
            <a:r>
              <a:rPr lang="en-GB" sz="1600" dirty="0">
                <a:solidFill>
                  <a:schemeClr val="bg1"/>
                </a:solidFill>
                <a:cs typeface="Segoe UI" panose="020B0502040204020203" pitchFamily="34" charset="0"/>
              </a:rPr>
              <a:t>Training Video</a:t>
            </a:r>
          </a:p>
          <a:p>
            <a:pPr marL="342900" indent="-342900">
              <a:lnSpc>
                <a:spcPct val="170000"/>
              </a:lnSpc>
            </a:pPr>
            <a:r>
              <a:rPr lang="en-GB" sz="1600" dirty="0">
                <a:solidFill>
                  <a:schemeClr val="bg1"/>
                </a:solidFill>
                <a:cs typeface="Segoe UI" panose="020B0502040204020203" pitchFamily="34" charset="0"/>
              </a:rPr>
              <a:t>Meet once in the summer term to review the programme</a:t>
            </a:r>
          </a:p>
          <a:p>
            <a:pPr marL="342900" indent="-342900">
              <a:lnSpc>
                <a:spcPct val="170000"/>
              </a:lnSpc>
            </a:pPr>
            <a:r>
              <a:rPr lang="en-GB" sz="1600" dirty="0">
                <a:solidFill>
                  <a:schemeClr val="bg1"/>
                </a:solidFill>
                <a:cs typeface="Segoe UI" panose="020B0502040204020203" pitchFamily="34" charset="0"/>
              </a:rPr>
              <a:t>Provide feedback and recommendations for improvement to the Careers Leader</a:t>
            </a:r>
          </a:p>
          <a:p>
            <a:pPr marL="342900" indent="-342900">
              <a:lnSpc>
                <a:spcPct val="170000"/>
              </a:lnSpc>
            </a:pPr>
            <a:r>
              <a:rPr lang="en-GB" sz="1600" dirty="0">
                <a:solidFill>
                  <a:schemeClr val="bg1"/>
                </a:solidFill>
                <a:cs typeface="Segoe UI" panose="020B0502040204020203" pitchFamily="34" charset="0"/>
              </a:rPr>
              <a:t>Careers Leader provides report for Governors </a:t>
            </a:r>
          </a:p>
          <a:p>
            <a:pPr marL="342900" indent="-342900">
              <a:lnSpc>
                <a:spcPct val="170000"/>
              </a:lnSpc>
            </a:pPr>
            <a:r>
              <a:rPr lang="en-GB" sz="1600" dirty="0">
                <a:solidFill>
                  <a:schemeClr val="bg1"/>
                </a:solidFill>
                <a:cs typeface="Segoe UI" panose="020B0502040204020203" pitchFamily="34" charset="0"/>
              </a:rPr>
              <a:t>Students receive the best possible support to make their next steps</a:t>
            </a:r>
          </a:p>
        </p:txBody>
      </p:sp>
      <p:pic>
        <p:nvPicPr>
          <p:cNvPr id="13" name="Picture 12" descr="A picture containing text, clipart&#10;&#10;Description automatically generated">
            <a:extLst>
              <a:ext uri="{FF2B5EF4-FFF2-40B4-BE49-F238E27FC236}">
                <a16:creationId xmlns:a16="http://schemas.microsoft.com/office/drawing/2014/main" id="{5D3D730B-2CA7-4AC0-84B3-84FBAFBD16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7352" y="3215619"/>
            <a:ext cx="1188757" cy="479189"/>
          </a:xfrm>
          <a:prstGeom prst="rect">
            <a:avLst/>
          </a:prstGeom>
        </p:spPr>
      </p:pic>
    </p:spTree>
    <p:extLst>
      <p:ext uri="{BB962C8B-B14F-4D97-AF65-F5344CB8AC3E}">
        <p14:creationId xmlns:p14="http://schemas.microsoft.com/office/powerpoint/2010/main" val="1249813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3349622-C643-334F-9A85-3E8FE1104BA1}"/>
              </a:ext>
            </a:extLst>
          </p:cNvPr>
          <p:cNvSpPr/>
          <p:nvPr/>
        </p:nvSpPr>
        <p:spPr>
          <a:xfrm>
            <a:off x="0" y="0"/>
            <a:ext cx="10118362" cy="68777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E8F3A01A-D147-DC42-B1D1-F05755E6BAAD}"/>
              </a:ext>
            </a:extLst>
          </p:cNvPr>
          <p:cNvSpPr txBox="1"/>
          <p:nvPr/>
        </p:nvSpPr>
        <p:spPr>
          <a:xfrm>
            <a:off x="10554522" y="537318"/>
            <a:ext cx="1110739" cy="923330"/>
          </a:xfrm>
          <a:prstGeom prst="rect">
            <a:avLst/>
          </a:prstGeom>
          <a:noFill/>
        </p:spPr>
        <p:txBody>
          <a:bodyPr wrap="square" rtlCol="0">
            <a:spAutoFit/>
          </a:bodyPr>
          <a:lstStyle/>
          <a:p>
            <a:pPr algn="ctr"/>
            <a:r>
              <a:rPr lang="en-GB" dirty="0"/>
              <a:t>Your </a:t>
            </a:r>
            <a:br>
              <a:rPr lang="en-GB" dirty="0"/>
            </a:br>
            <a:r>
              <a:rPr lang="en-GB" dirty="0"/>
              <a:t>School </a:t>
            </a:r>
            <a:br>
              <a:rPr lang="en-GB" dirty="0"/>
            </a:br>
            <a:r>
              <a:rPr lang="en-GB" dirty="0"/>
              <a:t>Branding </a:t>
            </a:r>
          </a:p>
        </p:txBody>
      </p:sp>
      <p:pic>
        <p:nvPicPr>
          <p:cNvPr id="15" name="Picture 14" descr="A close up of a logo&#10;&#10;Description automatically generated">
            <a:extLst>
              <a:ext uri="{FF2B5EF4-FFF2-40B4-BE49-F238E27FC236}">
                <a16:creationId xmlns:a16="http://schemas.microsoft.com/office/drawing/2014/main" id="{C00007A9-27AA-B64A-89DC-1B2641023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4668" y="5449779"/>
            <a:ext cx="1201441" cy="911215"/>
          </a:xfrm>
          <a:prstGeom prst="rect">
            <a:avLst/>
          </a:prstGeom>
        </p:spPr>
      </p:pic>
      <p:pic>
        <p:nvPicPr>
          <p:cNvPr id="20" name="Picture 19" descr="A picture containing chart&#10;&#10;Description automatically generated">
            <a:extLst>
              <a:ext uri="{FF2B5EF4-FFF2-40B4-BE49-F238E27FC236}">
                <a16:creationId xmlns:a16="http://schemas.microsoft.com/office/drawing/2014/main" id="{266EFD36-A531-4A41-8559-9F8885BF1F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0988" y="4193741"/>
            <a:ext cx="928799" cy="953426"/>
          </a:xfrm>
          <a:prstGeom prst="rect">
            <a:avLst/>
          </a:prstGeom>
        </p:spPr>
      </p:pic>
      <p:pic>
        <p:nvPicPr>
          <p:cNvPr id="8" name="Picture 7" descr="Icon&#10;&#10;Description automatically generated">
            <a:extLst>
              <a:ext uri="{FF2B5EF4-FFF2-40B4-BE49-F238E27FC236}">
                <a16:creationId xmlns:a16="http://schemas.microsoft.com/office/drawing/2014/main" id="{1D19B298-D123-CB4C-97D6-24BF8AB0BF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5129" y="4175325"/>
            <a:ext cx="2361749" cy="2725488"/>
          </a:xfrm>
          <a:prstGeom prst="rect">
            <a:avLst/>
          </a:prstGeom>
        </p:spPr>
      </p:pic>
      <p:sp>
        <p:nvSpPr>
          <p:cNvPr id="11" name="Title 8">
            <a:extLst>
              <a:ext uri="{FF2B5EF4-FFF2-40B4-BE49-F238E27FC236}">
                <a16:creationId xmlns:a16="http://schemas.microsoft.com/office/drawing/2014/main" id="{E10DE4EA-4E57-404D-9BF5-C3544C271C81}"/>
              </a:ext>
            </a:extLst>
          </p:cNvPr>
          <p:cNvSpPr>
            <a:spLocks noGrp="1"/>
          </p:cNvSpPr>
          <p:nvPr>
            <p:ph type="ctrTitle"/>
          </p:nvPr>
        </p:nvSpPr>
        <p:spPr>
          <a:xfrm>
            <a:off x="2001387" y="1235149"/>
            <a:ext cx="9144000" cy="2387600"/>
          </a:xfrm>
          <a:prstGeom prst="rect">
            <a:avLst/>
          </a:prstGeom>
        </p:spPr>
        <p:txBody>
          <a:bodyPr wrap="square">
            <a:spAutoFit/>
          </a:bodyPr>
          <a:lstStyle/>
          <a:p>
            <a:pPr algn="l">
              <a:lnSpc>
                <a:spcPct val="100000"/>
              </a:lnSpc>
            </a:pPr>
            <a:r>
              <a:rPr lang="en-GB" sz="4000" b="1" dirty="0">
                <a:solidFill>
                  <a:schemeClr val="bg1"/>
                </a:solidFill>
                <a:latin typeface="+mn-lt"/>
                <a:cs typeface="Segoe UI" panose="020B0502040204020203" pitchFamily="34" charset="0"/>
              </a:rPr>
              <a:t>Student Perspective</a:t>
            </a:r>
          </a:p>
        </p:txBody>
      </p:sp>
      <p:pic>
        <p:nvPicPr>
          <p:cNvPr id="9" name="Picture 8" descr="A picture containing text, clipart&#10;&#10;Description automatically generated">
            <a:extLst>
              <a:ext uri="{FF2B5EF4-FFF2-40B4-BE49-F238E27FC236}">
                <a16:creationId xmlns:a16="http://schemas.microsoft.com/office/drawing/2014/main" id="{B0EAB2A1-1817-41A8-8ED9-D8A80CC586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7352" y="3215619"/>
            <a:ext cx="1188757" cy="479189"/>
          </a:xfrm>
          <a:prstGeom prst="rect">
            <a:avLst/>
          </a:prstGeom>
        </p:spPr>
      </p:pic>
    </p:spTree>
    <p:extLst>
      <p:ext uri="{BB962C8B-B14F-4D97-AF65-F5344CB8AC3E}">
        <p14:creationId xmlns:p14="http://schemas.microsoft.com/office/powerpoint/2010/main" val="36874980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6860</TotalTime>
  <Words>741</Words>
  <Application>Microsoft Office PowerPoint</Application>
  <PresentationFormat>Widescreen</PresentationFormat>
  <Paragraphs>88</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Lato</vt:lpstr>
      <vt:lpstr>System Font Regular</vt:lpstr>
      <vt:lpstr>Office Theme</vt:lpstr>
      <vt:lpstr>School Name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Perspective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Lancaster Academy</dc:title>
  <dc:creator>Laura Sherlock</dc:creator>
  <cp:lastModifiedBy>Rosie McArtney-Chrisp</cp:lastModifiedBy>
  <cp:revision>1021</cp:revision>
  <dcterms:created xsi:type="dcterms:W3CDTF">2021-03-10T12:40:35Z</dcterms:created>
  <dcterms:modified xsi:type="dcterms:W3CDTF">2022-02-23T15:22:44Z</dcterms:modified>
</cp:coreProperties>
</file>